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7" r:id="rId1"/>
  </p:sldMasterIdLst>
  <p:notesMasterIdLst>
    <p:notesMasterId r:id="rId78"/>
  </p:notesMasterIdLst>
  <p:handoutMasterIdLst>
    <p:handoutMasterId r:id="rId79"/>
  </p:handoutMasterIdLst>
  <p:sldIdLst>
    <p:sldId id="256" r:id="rId2"/>
    <p:sldId id="347" r:id="rId3"/>
    <p:sldId id="337" r:id="rId4"/>
    <p:sldId id="313" r:id="rId5"/>
    <p:sldId id="315" r:id="rId6"/>
    <p:sldId id="316" r:id="rId7"/>
    <p:sldId id="338" r:id="rId8"/>
    <p:sldId id="345" r:id="rId9"/>
    <p:sldId id="339" r:id="rId10"/>
    <p:sldId id="346" r:id="rId11"/>
    <p:sldId id="319" r:id="rId12"/>
    <p:sldId id="353" r:id="rId13"/>
    <p:sldId id="320" r:id="rId14"/>
    <p:sldId id="322" r:id="rId15"/>
    <p:sldId id="340" r:id="rId16"/>
    <p:sldId id="324" r:id="rId17"/>
    <p:sldId id="325" r:id="rId18"/>
    <p:sldId id="326" r:id="rId19"/>
    <p:sldId id="332" r:id="rId20"/>
    <p:sldId id="335" r:id="rId21"/>
    <p:sldId id="336" r:id="rId22"/>
    <p:sldId id="341" r:id="rId23"/>
    <p:sldId id="342" r:id="rId24"/>
    <p:sldId id="343" r:id="rId25"/>
    <p:sldId id="327" r:id="rId26"/>
    <p:sldId id="328" r:id="rId27"/>
    <p:sldId id="331" r:id="rId28"/>
    <p:sldId id="356" r:id="rId29"/>
    <p:sldId id="354" r:id="rId30"/>
    <p:sldId id="358" r:id="rId31"/>
    <p:sldId id="359" r:id="rId32"/>
    <p:sldId id="349" r:id="rId33"/>
    <p:sldId id="350" r:id="rId34"/>
    <p:sldId id="351" r:id="rId35"/>
    <p:sldId id="352" r:id="rId36"/>
    <p:sldId id="348" r:id="rId37"/>
    <p:sldId id="314" r:id="rId38"/>
    <p:sldId id="317" r:id="rId39"/>
    <p:sldId id="344" r:id="rId40"/>
    <p:sldId id="334" r:id="rId41"/>
    <p:sldId id="321" r:id="rId42"/>
    <p:sldId id="329" r:id="rId43"/>
    <p:sldId id="330" r:id="rId44"/>
    <p:sldId id="257" r:id="rId45"/>
    <p:sldId id="261" r:id="rId46"/>
    <p:sldId id="260" r:id="rId47"/>
    <p:sldId id="290" r:id="rId48"/>
    <p:sldId id="291" r:id="rId49"/>
    <p:sldId id="262" r:id="rId50"/>
    <p:sldId id="259" r:id="rId51"/>
    <p:sldId id="264" r:id="rId52"/>
    <p:sldId id="265" r:id="rId53"/>
    <p:sldId id="281" r:id="rId54"/>
    <p:sldId id="267" r:id="rId55"/>
    <p:sldId id="299" r:id="rId56"/>
    <p:sldId id="292" r:id="rId57"/>
    <p:sldId id="300" r:id="rId58"/>
    <p:sldId id="293" r:id="rId59"/>
    <p:sldId id="297" r:id="rId60"/>
    <p:sldId id="270" r:id="rId61"/>
    <p:sldId id="303" r:id="rId62"/>
    <p:sldId id="271" r:id="rId63"/>
    <p:sldId id="273" r:id="rId64"/>
    <p:sldId id="309" r:id="rId65"/>
    <p:sldId id="284" r:id="rId66"/>
    <p:sldId id="285" r:id="rId67"/>
    <p:sldId id="275" r:id="rId68"/>
    <p:sldId id="310" r:id="rId69"/>
    <p:sldId id="286" r:id="rId70"/>
    <p:sldId id="311" r:id="rId71"/>
    <p:sldId id="276" r:id="rId72"/>
    <p:sldId id="278" r:id="rId73"/>
    <p:sldId id="304" r:id="rId74"/>
    <p:sldId id="305" r:id="rId75"/>
    <p:sldId id="307" r:id="rId76"/>
    <p:sldId id="28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1196" autoAdjust="0"/>
  </p:normalViewPr>
  <p:slideViewPr>
    <p:cSldViewPr snapToGrid="0">
      <p:cViewPr varScale="1">
        <p:scale>
          <a:sx n="70" d="100"/>
          <a:sy n="70" d="100"/>
        </p:scale>
        <p:origin x="370" y="38"/>
      </p:cViewPr>
      <p:guideLst/>
    </p:cSldViewPr>
  </p:slideViewPr>
  <p:outlineViewPr>
    <p:cViewPr>
      <p:scale>
        <a:sx n="33" d="100"/>
        <a:sy n="33" d="100"/>
      </p:scale>
      <p:origin x="0" y="-623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dLbl>
              <c:idx val="0"/>
              <c:layout>
                <c:manualLayout>
                  <c:x val="8.2070707070707079E-3"/>
                  <c:y val="4.4024137866744556E-2"/>
                </c:manualLayout>
              </c:layout>
              <c:tx>
                <c:rich>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fld id="{45537E8E-5B5F-424E-B76A-7C72D2B947C5}" type="VALUE">
                      <a:rPr lang="en-US" altLang="ja-JP" smtClean="0"/>
                      <a:pPr>
                        <a:defRPr sz="3600"/>
                      </a:pPr>
                      <a:t>[値]</a:t>
                    </a:fld>
                    <a:endParaRPr lang="en-US" altLang="ja-JP" dirty="0"/>
                  </a:p>
                  <a:p>
                    <a:pPr>
                      <a:defRPr sz="3600"/>
                    </a:pPr>
                    <a:r>
                      <a:rPr lang="en-US" altLang="ja-JP" dirty="0"/>
                      <a:t>(2.96%)</a:t>
                    </a:r>
                  </a:p>
                </c:rich>
              </c:tx>
              <c:spPr>
                <a:noFill/>
                <a:ln>
                  <a:noFill/>
                </a:ln>
                <a:effectLst/>
              </c:spPr>
              <c:txPr>
                <a:bodyPr rot="0" spcFirstLastPara="1" vertOverflow="ellipsis" vert="horz" wrap="square" lIns="38100" tIns="19050" rIns="38100" bIns="19050" anchor="ctr" anchorCtr="1">
                  <a:no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extLst>
                <c:ext xmlns:c15="http://schemas.microsoft.com/office/drawing/2012/chart" uri="{CE6537A1-D6FC-4f65-9D91-7224C49458BB}">
                  <c15:layout>
                    <c:manualLayout>
                      <c:w val="0.16571333412868847"/>
                      <c:h val="0.33430149960536704"/>
                    </c:manualLayout>
                  </c15:layout>
                  <c15:dlblFieldTable/>
                  <c15:showDataLabelsRange val="0"/>
                </c:ext>
                <c:ext xmlns:c16="http://schemas.microsoft.com/office/drawing/2014/chart" uri="{C3380CC4-5D6E-409C-BE32-E72D297353CC}">
                  <c16:uniqueId val="{00000000-50CD-4921-9564-9756EA7042C2}"/>
                </c:ext>
              </c:extLst>
            </c:dLbl>
            <c:dLbl>
              <c:idx val="1"/>
              <c:tx>
                <c:rich>
                  <a:bodyPr/>
                  <a:lstStyle/>
                  <a:p>
                    <a:fld id="{F88D3BEC-7E5C-414A-BBF1-6C74BB761D9C}" type="VALUE">
                      <a:rPr lang="en-US" altLang="ja-JP" smtClean="0"/>
                      <a:pPr/>
                      <a:t>[値]</a:t>
                    </a:fld>
                    <a:endParaRPr lang="en-US" altLang="ja-JP" dirty="0"/>
                  </a:p>
                  <a:p>
                    <a:r>
                      <a:rPr lang="en-US" altLang="ja-JP" dirty="0"/>
                      <a:t>(43.2%)</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0CD-4921-9564-9756EA7042C2}"/>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正解者数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5段階評価システム</c:v>
                </c:pt>
                <c:pt idx="1">
                  <c:v>多元的評価システム</c:v>
                </c:pt>
              </c:strCache>
            </c:strRef>
          </c:cat>
          <c:val>
            <c:numRef>
              <c:f>Sheet1!$B$2:$B$3</c:f>
              <c:numCache>
                <c:formatCode>General</c:formatCode>
                <c:ptCount val="2"/>
                <c:pt idx="0">
                  <c:v>5</c:v>
                </c:pt>
                <c:pt idx="1">
                  <c:v>73</c:v>
                </c:pt>
              </c:numCache>
            </c:numRef>
          </c:val>
          <c:extLst>
            <c:ext xmlns:c16="http://schemas.microsoft.com/office/drawing/2014/chart" uri="{C3380CC4-5D6E-409C-BE32-E72D297353CC}">
              <c16:uniqueId val="{00000000-8419-43D1-8907-621112ECD552}"/>
            </c:ext>
          </c:extLst>
        </c:ser>
        <c:dLbls>
          <c:showLegendKey val="0"/>
          <c:showVal val="0"/>
          <c:showCatName val="0"/>
          <c:showSerName val="0"/>
          <c:showPercent val="0"/>
          <c:showBubbleSize val="0"/>
        </c:dLbls>
        <c:gapWidth val="219"/>
        <c:overlap val="-27"/>
        <c:axId val="361648640"/>
        <c:axId val="386082048"/>
      </c:barChart>
      <c:catAx>
        <c:axId val="36164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86082048"/>
        <c:crosses val="autoZero"/>
        <c:auto val="1"/>
        <c:lblAlgn val="ctr"/>
        <c:lblOffset val="100"/>
        <c:noMultiLvlLbl val="0"/>
      </c:catAx>
      <c:valAx>
        <c:axId val="38608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36164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C5A1C-B808-8E49-BA7C-304FCED5427D}" type="datetimeFigureOut">
              <a:rPr lang="en-US" altLang="ja-JP" smtClean="0"/>
              <a:t>12/1/2016</a:t>
            </a:fld>
            <a:endParaRPr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040777-C425-E84F-8A3D-C576693AAA7D}" type="slidenum">
              <a:rPr lang="en-US" altLang="ja-JP" smtClean="0"/>
              <a:t>‹#›</a:t>
            </a:fld>
            <a:endParaRPr lang="ja-JP" altLang="en-US"/>
          </a:p>
        </p:txBody>
      </p:sp>
    </p:spTree>
    <p:extLst>
      <p:ext uri="{BB962C8B-B14F-4D97-AF65-F5344CB8AC3E}">
        <p14:creationId xmlns:p14="http://schemas.microsoft.com/office/powerpoint/2010/main" val="777497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28FDD-5BFC-4DE7-8746-B9131D5D58A1}" type="datetimeFigureOut">
              <a:rPr kumimoji="1" lang="ja-JP" altLang="en-US" smtClean="0"/>
              <a:t>2016/12/1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557D3-D422-4633-9182-5FF1D8D7C391}" type="slidenum">
              <a:rPr kumimoji="1" lang="ja-JP" altLang="en-US" smtClean="0"/>
              <a:t>‹#›</a:t>
            </a:fld>
            <a:endParaRPr kumimoji="1" lang="ja-JP" altLang="en-US"/>
          </a:p>
        </p:txBody>
      </p:sp>
    </p:spTree>
    <p:extLst>
      <p:ext uri="{BB962C8B-B14F-4D97-AF65-F5344CB8AC3E}">
        <p14:creationId xmlns:p14="http://schemas.microsoft.com/office/powerpoint/2010/main" val="655046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これから、ボルダ得点を利用した多元的評価システムの開発というタイトルで鹿児島工業高等専門学校の溝が</a:t>
            </a:r>
            <a:r>
              <a:rPr lang="ja-JP" altLang="en-US" dirty="0"/>
              <a:t>発表します。</a:t>
            </a:r>
            <a:r>
              <a:rPr lang="en-US" altLang="ja-JP" dirty="0"/>
              <a:t>	</a:t>
            </a:r>
          </a:p>
          <a:p>
            <a:endParaRPr kumimoji="1" lang="en-US" altLang="ja-JP" dirty="0"/>
          </a:p>
          <a:p>
            <a:r>
              <a:rPr kumimoji="1" lang="ja-JP" altLang="en-US" dirty="0"/>
              <a:t>司会者が所属と名前を言ったら、「ご紹介ありがとうございます。では、発表を始めさせていただきます。」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0</a:t>
            </a:fld>
            <a:endParaRPr kumimoji="1" lang="ja-JP" altLang="en-US"/>
          </a:p>
        </p:txBody>
      </p:sp>
    </p:spTree>
    <p:extLst>
      <p:ext uri="{BB962C8B-B14F-4D97-AF65-F5344CB8AC3E}">
        <p14:creationId xmlns:p14="http://schemas.microsoft.com/office/powerpoint/2010/main" val="330323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a:t>
            </a:r>
            <a:r>
              <a:rPr kumimoji="1" lang="en-US" altLang="ja-JP" dirty="0"/>
              <a:t>$$</a:t>
            </a:r>
            <a:r>
              <a:rPr kumimoji="1" lang="ja-JP" altLang="en-US" dirty="0"/>
              <a:t>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優れている軸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ｙが２点となります。また、</a:t>
            </a:r>
            <a:r>
              <a:rPr kumimoji="1" lang="en-US" altLang="ja-JP" dirty="0"/>
              <a:t>$$</a:t>
            </a:r>
            <a:r>
              <a:rPr kumimoji="1" lang="ja-JP" altLang="en-US" dirty="0"/>
              <a:t>評価軸</a:t>
            </a:r>
            <a:r>
              <a:rPr kumimoji="1" lang="en-US" altLang="ja-JP" dirty="0"/>
              <a:t>2</a:t>
            </a:r>
            <a:r>
              <a:rPr kumimoji="1" lang="ja-JP" altLang="en-US" dirty="0"/>
              <a:t>の点数はそれぞれ１倍なので順位の点数と同じになります。ボルダルールと同様、これらを合算することで、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の点数が算出されます。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9</a:t>
            </a:fld>
            <a:endParaRPr kumimoji="1" lang="ja-JP" altLang="en-US"/>
          </a:p>
        </p:txBody>
      </p:sp>
    </p:spTree>
    <p:extLst>
      <p:ext uri="{BB962C8B-B14F-4D97-AF65-F5344CB8AC3E}">
        <p14:creationId xmlns:p14="http://schemas.microsoft.com/office/powerpoint/2010/main" val="249756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ではこれから、実験を通して多元的評価システムが５段階評価システムよりも優れているのかを確かめていきます。実験は３部構成になっており、</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ではこれから、実験を通して多元的評価システムが５段階評価システムよりも優れているのかを確かめます。実験を行うにあたり、</a:t>
            </a:r>
            <a:r>
              <a:rPr kumimoji="1" lang="en-US" altLang="ja-JP" dirty="0"/>
              <a:t>2</a:t>
            </a:r>
            <a:r>
              <a:rPr kumimoji="1" lang="ja-JP" altLang="en-US" dirty="0" err="1"/>
              <a:t>つの</a:t>
            </a:r>
            <a:r>
              <a:rPr kumimoji="1" lang="ja-JP" altLang="en-US" dirty="0"/>
              <a:t>システムで評価するものを決めなければなりません。食べ物や、映画など実社会にあるものを実験に使うとバイアスによるデータの偏りが出る可能性があるので、今回は数当てゲームのポイントという仮想的な財を使うことにしました。このことを踏まえて、実験手順を説明していきます。</a:t>
            </a:r>
            <a:r>
              <a:rPr kumimoji="1" lang="en-US" altLang="ja-JP" dirty="0"/>
              <a:t>$$</a:t>
            </a:r>
            <a:r>
              <a:rPr kumimoji="1" lang="ja-JP" altLang="en-US" dirty="0"/>
              <a:t>初めに、数当てゲームを通して被験者にボタンの値を学習させます。</a:t>
            </a:r>
            <a:r>
              <a:rPr kumimoji="1" lang="en-US" altLang="ja-JP" dirty="0"/>
              <a:t>$$</a:t>
            </a:r>
            <a:r>
              <a:rPr kumimoji="1" lang="ja-JP" altLang="en-US" dirty="0"/>
              <a:t>つぎに、それぞれのボタンが自分の得点に与えた影響を５段階評価システムで評価します。</a:t>
            </a:r>
            <a:r>
              <a:rPr kumimoji="1" lang="en-US" altLang="ja-JP" dirty="0"/>
              <a:t>$$</a:t>
            </a:r>
            <a:r>
              <a:rPr kumimoji="1" lang="ja-JP" altLang="en-US" dirty="0"/>
              <a:t>最後に、先ほどと同じ観点から多元的評価システムで評価します。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10</a:t>
            </a:fld>
            <a:endParaRPr kumimoji="1" lang="ja-JP" altLang="en-US"/>
          </a:p>
        </p:txBody>
      </p:sp>
    </p:spTree>
    <p:extLst>
      <p:ext uri="{BB962C8B-B14F-4D97-AF65-F5344CB8AC3E}">
        <p14:creationId xmlns:p14="http://schemas.microsoft.com/office/powerpoint/2010/main" val="184714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５段階評価システムと多元的評価システムを比較するために、２つの評価方式で数当てゲームを評価しました</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11</a:t>
            </a:fld>
            <a:endParaRPr kumimoji="1" lang="ja-JP" altLang="en-US"/>
          </a:p>
        </p:txBody>
      </p:sp>
    </p:spTree>
    <p:extLst>
      <p:ext uri="{BB962C8B-B14F-4D97-AF65-F5344CB8AC3E}">
        <p14:creationId xmlns:p14="http://schemas.microsoft.com/office/powerpoint/2010/main" val="92258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これから、私たちが考案した数当てゲームのルールを説明します。数当てゲームには青いボタンが６つ登場し、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グループの２つに分類されています。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12</a:t>
            </a:fld>
            <a:endParaRPr kumimoji="1" lang="ja-JP" altLang="en-US"/>
          </a:p>
        </p:txBody>
      </p:sp>
    </p:spTree>
    <p:extLst>
      <p:ext uri="{BB962C8B-B14F-4D97-AF65-F5344CB8AC3E}">
        <p14:creationId xmlns:p14="http://schemas.microsoft.com/office/powerpoint/2010/main" val="103452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被験者は</a:t>
            </a:r>
            <a:r>
              <a:rPr kumimoji="1" lang="en-US" altLang="ja-JP" dirty="0"/>
              <a:t>A</a:t>
            </a:r>
            <a:r>
              <a:rPr kumimoji="1" lang="ja-JP" altLang="en-US" dirty="0"/>
              <a:t>と</a:t>
            </a:r>
            <a:r>
              <a:rPr kumimoji="1" lang="en-US" altLang="ja-JP" dirty="0"/>
              <a:t>B</a:t>
            </a:r>
            <a:r>
              <a:rPr kumimoji="1" lang="ja-JP" altLang="en-US" dirty="0"/>
              <a:t>２つのグループからそれぞれ</a:t>
            </a:r>
            <a:r>
              <a:rPr kumimoji="1" lang="en-US" altLang="ja-JP" dirty="0"/>
              <a:t>1</a:t>
            </a:r>
            <a:r>
              <a:rPr kumimoji="1" lang="ja-JP" altLang="en-US" dirty="0" err="1"/>
              <a:t>つずつ</a:t>
            </a:r>
            <a:r>
              <a:rPr kumimoji="1" lang="ja-JP" altLang="en-US" dirty="0"/>
              <a:t>ボタンを選択し、そのボタンに割り振られたポイントの合計を獲得できます。被験者は２つのボタンを選び、ポイントを表示するという動作を、好きなだけ繰り返し、どのボタンに何ポイントが割り当てられているかを体感的に理解してい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13</a:t>
            </a:fld>
            <a:endParaRPr kumimoji="1" lang="ja-JP" altLang="en-US"/>
          </a:p>
        </p:txBody>
      </p:sp>
    </p:spTree>
    <p:extLst>
      <p:ext uri="{BB962C8B-B14F-4D97-AF65-F5344CB8AC3E}">
        <p14:creationId xmlns:p14="http://schemas.microsoft.com/office/powerpoint/2010/main" val="61915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グループの各ボタンには、</a:t>
            </a:r>
            <a:r>
              <a:rPr kumimoji="1" lang="en-US" altLang="ja-JP" dirty="0"/>
              <a:t>$$</a:t>
            </a:r>
            <a:r>
              <a:rPr kumimoji="1" lang="ja-JP" altLang="en-US" dirty="0"/>
              <a:t>３点、</a:t>
            </a:r>
            <a:r>
              <a:rPr kumimoji="1" lang="en-US" altLang="ja-JP" dirty="0"/>
              <a:t>$$</a:t>
            </a:r>
            <a:r>
              <a:rPr kumimoji="1" lang="ja-JP" altLang="en-US" dirty="0"/>
              <a:t>６点、</a:t>
            </a:r>
            <a:r>
              <a:rPr kumimoji="1" lang="en-US" altLang="ja-JP" dirty="0"/>
              <a:t>$$</a:t>
            </a:r>
            <a:r>
              <a:rPr kumimoji="1" lang="ja-JP" altLang="en-US" dirty="0"/>
              <a:t>９点が割り振られます。また、</a:t>
            </a:r>
            <a:r>
              <a:rPr kumimoji="1" lang="en-US" altLang="ja-JP" dirty="0"/>
              <a:t>B</a:t>
            </a:r>
            <a:r>
              <a:rPr kumimoji="1" lang="ja-JP" altLang="en-US" dirty="0"/>
              <a:t>グループのボタンには</a:t>
            </a:r>
            <a:r>
              <a:rPr kumimoji="1" lang="en-US" altLang="ja-JP" dirty="0"/>
              <a:t>$$</a:t>
            </a:r>
            <a:r>
              <a:rPr kumimoji="1" lang="ja-JP" altLang="en-US" dirty="0"/>
              <a:t>１点、</a:t>
            </a:r>
            <a:r>
              <a:rPr kumimoji="1" lang="en-US" altLang="ja-JP" dirty="0"/>
              <a:t>$$</a:t>
            </a:r>
            <a:r>
              <a:rPr kumimoji="1" lang="ja-JP" altLang="en-US" dirty="0"/>
              <a:t>２点、</a:t>
            </a:r>
            <a:r>
              <a:rPr kumimoji="1" lang="en-US" altLang="ja-JP" dirty="0"/>
              <a:t>$$</a:t>
            </a:r>
            <a:r>
              <a:rPr kumimoji="1" lang="ja-JP" altLang="en-US" dirty="0"/>
              <a:t>３点が割り振られます。このポイントは表示されないため、被験者は総ポイントからそれぞれのボタンの値を推測します。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14</a:t>
            </a:fld>
            <a:endParaRPr kumimoji="1" lang="ja-JP" altLang="en-US"/>
          </a:p>
        </p:txBody>
      </p:sp>
    </p:spTree>
    <p:extLst>
      <p:ext uri="{BB962C8B-B14F-4D97-AF65-F5344CB8AC3E}">
        <p14:creationId xmlns:p14="http://schemas.microsoft.com/office/powerpoint/2010/main" val="1289638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数当てゲーム終了後、６つのボタンを</a:t>
            </a:r>
            <a:r>
              <a:rPr kumimoji="1" lang="en-US" altLang="ja-JP" dirty="0"/>
              <a:t>5</a:t>
            </a:r>
            <a:r>
              <a:rPr kumimoji="1" lang="ja-JP" altLang="en-US" dirty="0"/>
              <a:t>段階評価させます。被験者はスライダーを動かして６つのボタンを５段階評価します。被験者はそれぞれのボタンに割り当てられたポイントが総ポイントに与える影響の大きさを最も小さい１から、最も大きい５までの範囲で答え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endParaRPr kumimoji="1" lang="en-US" altLang="ja-JP" dirty="0"/>
          </a:p>
          <a:p>
            <a:r>
              <a:rPr kumimoji="1" lang="en-US" altLang="ja-JP" dirty="0"/>
              <a:t>//</a:t>
            </a:r>
            <a:r>
              <a:rPr kumimoji="1" lang="ja-JP" altLang="en-US" dirty="0"/>
              <a:t>ボタンのポイントが最も小さいと思われる１から最も大きいと思われる５まで、自然数を選ぶことができます。これを</a:t>
            </a:r>
            <a:r>
              <a:rPr kumimoji="1" lang="en-US" altLang="ja-JP" dirty="0"/>
              <a:t>6</a:t>
            </a:r>
            <a:r>
              <a:rPr kumimoji="1" lang="ja-JP" altLang="en-US" dirty="0"/>
              <a:t>回繰り返し、すべてのボタンについて５段階評価します。</a:t>
            </a:r>
            <a:endParaRPr kumimoji="1" lang="en-US" altLang="ja-JP" dirty="0"/>
          </a:p>
          <a:p>
            <a:endParaRPr kumimoji="1" lang="en-US" altLang="ja-JP" dirty="0"/>
          </a:p>
          <a:p>
            <a:r>
              <a:rPr kumimoji="1" lang="en-US" altLang="ja-JP" dirty="0"/>
              <a:t>//</a:t>
            </a:r>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15</a:t>
            </a:fld>
            <a:endParaRPr kumimoji="1" lang="ja-JP" altLang="en-US"/>
          </a:p>
        </p:txBody>
      </p:sp>
    </p:spTree>
    <p:extLst>
      <p:ext uri="{BB962C8B-B14F-4D97-AF65-F5344CB8AC3E}">
        <p14:creationId xmlns:p14="http://schemas.microsoft.com/office/powerpoint/2010/main" val="24965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５段階評価終了後に、多元的評価システムでボタンを評価します。まず</a:t>
            </a:r>
            <a:r>
              <a:rPr kumimoji="1" lang="en-US" altLang="ja-JP" dirty="0"/>
              <a:t>A</a:t>
            </a:r>
            <a:r>
              <a:rPr kumimoji="1" lang="ja-JP" altLang="en-US" dirty="0"/>
              <a:t>グループの３つのボタンについて、影響力が大きいと思われる順に並び替えてもらいます。次に、</a:t>
            </a:r>
            <a:r>
              <a:rPr kumimoji="1" lang="en-US" altLang="ja-JP" dirty="0"/>
              <a:t>B</a:t>
            </a:r>
            <a:r>
              <a:rPr kumimoji="1" lang="ja-JP" altLang="en-US" dirty="0"/>
              <a:t>グループのボタンについても</a:t>
            </a:r>
            <a:r>
              <a:rPr kumimoji="1" lang="en-US" altLang="ja-JP" dirty="0"/>
              <a:t>A</a:t>
            </a:r>
            <a:r>
              <a:rPr kumimoji="1" lang="ja-JP" altLang="en-US" dirty="0"/>
              <a:t>グループと同様に並び替えてもらいます。最後に、ポイントに与える影響力が大きかったのは、どちらのグループだったかという基準で並び替えてもらいます。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16</a:t>
            </a:fld>
            <a:endParaRPr kumimoji="1" lang="ja-JP" altLang="en-US"/>
          </a:p>
        </p:txBody>
      </p:sp>
    </p:spTree>
    <p:extLst>
      <p:ext uri="{BB962C8B-B14F-4D97-AF65-F5344CB8AC3E}">
        <p14:creationId xmlns:p14="http://schemas.microsoft.com/office/powerpoint/2010/main" val="1906356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以上のような実験を鹿児島高専の３年生５クラス合計</a:t>
            </a:r>
            <a:r>
              <a:rPr lang="en-US" altLang="ja-JP" dirty="0"/>
              <a:t>169</a:t>
            </a:r>
            <a:r>
              <a:rPr lang="ja-JP" altLang="en-US" dirty="0"/>
              <a:t>名に対して行い、データを集計したところ、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a:t>
            </a:r>
            <a:r>
              <a:rPr lang="en-US" altLang="ja-JP" dirty="0"/>
              <a:t>$$</a:t>
            </a:r>
            <a:r>
              <a:rPr lang="ja-JP" altLang="en-US" dirty="0"/>
              <a:t>多元的評価システムでも真の値と一致しました。このことから，少なくとも</a:t>
            </a:r>
            <a:r>
              <a:rPr lang="en-US" altLang="ja-JP" dirty="0"/>
              <a:t>5</a:t>
            </a:r>
            <a:r>
              <a:rPr lang="ja-JP" altLang="en-US" dirty="0"/>
              <a:t>段階評価システムよりも 多元的評価システムの方が個人の選好を正確に集約できると思われます．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17</a:t>
            </a:fld>
            <a:endParaRPr kumimoji="1" lang="ja-JP" altLang="en-US"/>
          </a:p>
        </p:txBody>
      </p:sp>
    </p:spTree>
    <p:extLst>
      <p:ext uri="{BB962C8B-B14F-4D97-AF65-F5344CB8AC3E}">
        <p14:creationId xmlns:p14="http://schemas.microsoft.com/office/powerpoint/2010/main" val="336121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このような結果を招いた原因は２つあると考えられます。一つ目は、多元的評価システムの方が推移性を満たす回答を得られる可能性が高い点です。</a:t>
            </a:r>
            <a:endParaRPr kumimoji="1" lang="en-US" altLang="ja-JP" sz="1200"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18</a:t>
            </a:fld>
            <a:endParaRPr kumimoji="1" lang="ja-JP" altLang="en-US"/>
          </a:p>
        </p:txBody>
      </p:sp>
    </p:spTree>
    <p:extLst>
      <p:ext uri="{BB962C8B-B14F-4D97-AF65-F5344CB8AC3E}">
        <p14:creationId xmlns:p14="http://schemas.microsoft.com/office/powerpoint/2010/main" val="40933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本発表では、多元的評価システムと５段階評価システムを比較することで、多元的評価システムの有用性を示します。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a:t>
            </a:fld>
            <a:endParaRPr kumimoji="1" lang="ja-JP" altLang="en-US"/>
          </a:p>
        </p:txBody>
      </p:sp>
    </p:spTree>
    <p:extLst>
      <p:ext uri="{BB962C8B-B14F-4D97-AF65-F5344CB8AC3E}">
        <p14:creationId xmlns:p14="http://schemas.microsoft.com/office/powerpoint/2010/main" val="358363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推移性とは、</a:t>
            </a:r>
            <a:r>
              <a:rPr kumimoji="1" lang="en-US" altLang="ja-JP" sz="1200" dirty="0"/>
              <a:t>$$</a:t>
            </a:r>
            <a:r>
              <a:rPr kumimoji="1" lang="ja-JP" altLang="en-US" sz="1200" dirty="0"/>
              <a:t>物事を</a:t>
            </a:r>
            <a:r>
              <a:rPr lang="ja-JP" altLang="en-US" dirty="0"/>
              <a:t>矛盾なく一列に並べることのできる性質です。社会選択理論では、推移性を満たさないと人々は合理的に意思決定できないと言われています。多元的評価システムは並び替えで物事を評価していたため、被験者に推移性を満たした回答をさせることができたと考えられます。</a:t>
            </a:r>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19</a:t>
            </a:fld>
            <a:endParaRPr kumimoji="1" lang="ja-JP" altLang="en-US"/>
          </a:p>
        </p:txBody>
      </p:sp>
    </p:spTree>
    <p:extLst>
      <p:ext uri="{BB962C8B-B14F-4D97-AF65-F5344CB8AC3E}">
        <p14:creationId xmlns:p14="http://schemas.microsoft.com/office/powerpoint/2010/main" val="113014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二つ目は、質問数が少なかったからだと考えられます。本実験では、同一の内容を２種類のシステムで評価しました。それにもかかわらず、５段階評価システムで質問すると質問数は６つで、多元的評価システムで質問すると質問数は３つで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20</a:t>
            </a:fld>
            <a:endParaRPr kumimoji="1" lang="ja-JP" altLang="en-US"/>
          </a:p>
        </p:txBody>
      </p:sp>
    </p:spTree>
    <p:extLst>
      <p:ext uri="{BB962C8B-B14F-4D97-AF65-F5344CB8AC3E}">
        <p14:creationId xmlns:p14="http://schemas.microsoft.com/office/powerpoint/2010/main" val="4120034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質問数に差が出た原因は、各システムの数学的特性によるものです。これを説明するために質問数を</a:t>
            </a:r>
            <a:r>
              <a:rPr kumimoji="1" lang="en-US" altLang="ja-JP" dirty="0"/>
              <a:t>n</a:t>
            </a:r>
            <a:r>
              <a:rPr kumimoji="1" lang="ja-JP" altLang="en-US" dirty="0" err="1"/>
              <a:t>、</a:t>
            </a:r>
            <a:r>
              <a:rPr kumimoji="1" lang="ja-JP" altLang="en-US" dirty="0"/>
              <a:t>評価軸の数を</a:t>
            </a:r>
            <a:r>
              <a:rPr kumimoji="1" lang="en-US" altLang="ja-JP" dirty="0"/>
              <a:t>A</a:t>
            </a:r>
            <a:r>
              <a:rPr kumimoji="1" lang="ja-JP" altLang="en-US" dirty="0" err="1"/>
              <a:t>、</a:t>
            </a:r>
            <a:r>
              <a:rPr kumimoji="1" lang="ja-JP" altLang="en-US" dirty="0"/>
              <a:t>評価対象の数を</a:t>
            </a:r>
            <a:r>
              <a:rPr kumimoji="1" lang="en-US" altLang="ja-JP" dirty="0"/>
              <a:t>T</a:t>
            </a:r>
            <a:r>
              <a:rPr kumimoji="1" lang="ja-JP" altLang="en-US" dirty="0" err="1"/>
              <a:t>とおきます</a:t>
            </a:r>
            <a:r>
              <a:rPr kumimoji="1" lang="ja-JP" altLang="en-US" dirty="0"/>
              <a:t>。</a:t>
            </a:r>
            <a:r>
              <a:rPr kumimoji="1" lang="en-US" altLang="ja-JP" dirty="0"/>
              <a:t>A</a:t>
            </a:r>
            <a:r>
              <a:rPr kumimoji="1" lang="ja-JP" altLang="en-US" dirty="0"/>
              <a:t>と</a:t>
            </a:r>
            <a:r>
              <a:rPr kumimoji="1" lang="en-US" altLang="ja-JP" dirty="0"/>
              <a:t>T</a:t>
            </a:r>
            <a:r>
              <a:rPr kumimoji="1" lang="ja-JP" altLang="en-US" dirty="0"/>
              <a:t>が同時に増加する場合、</a:t>
            </a:r>
            <a:r>
              <a:rPr kumimoji="1" lang="en-US" altLang="ja-JP" dirty="0"/>
              <a:t>$$</a:t>
            </a:r>
            <a:r>
              <a:rPr kumimoji="1" lang="ja-JP" altLang="en-US" dirty="0"/>
              <a:t>５段階評価システムの質問数は</a:t>
            </a:r>
            <a:r>
              <a:rPr kumimoji="1" lang="en-US" altLang="ja-JP" dirty="0"/>
              <a:t>n=A×T</a:t>
            </a:r>
            <a:r>
              <a:rPr kumimoji="1" lang="ja-JP" altLang="en-US" dirty="0"/>
              <a:t>と表現できます。</a:t>
            </a:r>
            <a:r>
              <a:rPr kumimoji="1" lang="en-US" altLang="ja-JP" dirty="0"/>
              <a:t>$$</a:t>
            </a:r>
            <a:r>
              <a:rPr kumimoji="1" lang="ja-JP" altLang="en-US" dirty="0"/>
              <a:t>これは質問数で組み合わせ爆発が起こることを示しています。一方、</a:t>
            </a:r>
            <a:r>
              <a:rPr kumimoji="1" lang="en-US" altLang="ja-JP" dirty="0"/>
              <a:t>$$</a:t>
            </a:r>
            <a:r>
              <a:rPr kumimoji="1" lang="ja-JP" altLang="en-US" dirty="0"/>
              <a:t>多元的評価システムの質問数は</a:t>
            </a:r>
            <a:r>
              <a:rPr kumimoji="1" lang="en-US" altLang="ja-JP" dirty="0"/>
              <a:t>n=A</a:t>
            </a:r>
            <a:r>
              <a:rPr kumimoji="1" lang="ja-JP" altLang="en-US" dirty="0"/>
              <a:t>＋１と表現できます。</a:t>
            </a:r>
            <a:r>
              <a:rPr kumimoji="1" lang="en-US" altLang="ja-JP" dirty="0"/>
              <a:t>$$</a:t>
            </a:r>
            <a:r>
              <a:rPr kumimoji="1" lang="ja-JP" altLang="en-US" dirty="0"/>
              <a:t>これは質問数が線形増加することを示しています。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21</a:t>
            </a:fld>
            <a:endParaRPr kumimoji="1" lang="ja-JP" altLang="en-US"/>
          </a:p>
        </p:txBody>
      </p:sp>
    </p:spTree>
    <p:extLst>
      <p:ext uri="{BB962C8B-B14F-4D97-AF65-F5344CB8AC3E}">
        <p14:creationId xmlns:p14="http://schemas.microsoft.com/office/powerpoint/2010/main" val="89820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つまり、質問項目や評価軸が増えるほど、多元的評価システムの質問数が</a:t>
            </a:r>
            <a:r>
              <a:rPr kumimoji="1" lang="en-US" altLang="ja-JP" dirty="0"/>
              <a:t>$$5</a:t>
            </a:r>
            <a:r>
              <a:rPr kumimoji="1" lang="ja-JP" altLang="en-US" dirty="0"/>
              <a:t>段階評価システムよりも少なります。少ない質問数は被験者の負担を減らし、よりストレスの少ない状態で回答させることができると考えられます。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22</a:t>
            </a:fld>
            <a:endParaRPr kumimoji="1" lang="ja-JP" altLang="en-US"/>
          </a:p>
        </p:txBody>
      </p:sp>
    </p:spTree>
    <p:extLst>
      <p:ext uri="{BB962C8B-B14F-4D97-AF65-F5344CB8AC3E}">
        <p14:creationId xmlns:p14="http://schemas.microsoft.com/office/powerpoint/2010/main" val="3993340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以上２点が本実験の結果を招いた要因であると考えられます。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23</a:t>
            </a:fld>
            <a:endParaRPr kumimoji="1" lang="ja-JP" altLang="en-US"/>
          </a:p>
        </p:txBody>
      </p:sp>
    </p:spTree>
    <p:extLst>
      <p:ext uri="{BB962C8B-B14F-4D97-AF65-F5344CB8AC3E}">
        <p14:creationId xmlns:p14="http://schemas.microsoft.com/office/powerpoint/2010/main" val="1722596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今回の実験を通して、以下の課題が見つかりました。</a:t>
            </a:r>
            <a:endParaRPr kumimoji="1" lang="en-US" altLang="ja-JP" dirty="0"/>
          </a:p>
          <a:p>
            <a:endParaRPr kumimoji="1" lang="en-US" altLang="ja-JP" dirty="0"/>
          </a:p>
          <a:p>
            <a:r>
              <a:rPr lang="ja-JP" altLang="en-US" sz="1200" dirty="0"/>
              <a:t>本実験で実施した</a:t>
            </a:r>
            <a:r>
              <a:rPr kumimoji="1" lang="ja-JP" altLang="en-US" dirty="0"/>
              <a:t>アンケート調査のような表明選好は科学的根拠とはみなされません。</a:t>
            </a:r>
            <a:r>
              <a:rPr kumimoji="1" lang="en-US" altLang="ja-JP" dirty="0"/>
              <a:t>$$</a:t>
            </a:r>
            <a:r>
              <a:rPr kumimoji="1" lang="ja-JP" altLang="en-US" dirty="0"/>
              <a:t>そこで今後は、実験結果をより科学的に分析するために、</a:t>
            </a:r>
            <a:r>
              <a:rPr lang="ja-JP" altLang="en-US" dirty="0"/>
              <a:t>実際の損得と関係づけられた顕示選好を取り出す実験を考えます。</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24</a:t>
            </a:fld>
            <a:endParaRPr kumimoji="1" lang="ja-JP" altLang="en-US"/>
          </a:p>
        </p:txBody>
      </p:sp>
    </p:spTree>
    <p:extLst>
      <p:ext uri="{BB962C8B-B14F-4D97-AF65-F5344CB8AC3E}">
        <p14:creationId xmlns:p14="http://schemas.microsoft.com/office/powerpoint/2010/main" val="55144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そのような実験を考えるために、多元的評価システムの望ましい性質を数学的に説明するための、数理モデルを作成します。</a:t>
            </a:r>
            <a:r>
              <a:rPr lang="en-US" altLang="ja-JP" dirty="0"/>
              <a:t>$$</a:t>
            </a:r>
            <a:r>
              <a:rPr lang="ja-JP" altLang="en-US" dirty="0"/>
              <a:t>このような分野は社会選択理論と呼ばれ、膨大な先行研究があるので、それらを参考にして今後の研究を進めます。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25</a:t>
            </a:fld>
            <a:endParaRPr kumimoji="1" lang="ja-JP" altLang="en-US"/>
          </a:p>
        </p:txBody>
      </p:sp>
    </p:spTree>
    <p:extLst>
      <p:ext uri="{BB962C8B-B14F-4D97-AF65-F5344CB8AC3E}">
        <p14:creationId xmlns:p14="http://schemas.microsoft.com/office/powerpoint/2010/main" val="1977036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今回の実験結果より５段階評価システムよりも多元的評価システムの方が人々の意見をより正確に反映できることを確認しました。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ですので、今後は多元的評価システムの有用性をより科学的に実証し、その有用性を世の中に発信していきたいと思います。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26</a:t>
            </a:fld>
            <a:endParaRPr kumimoji="1" lang="ja-JP" altLang="en-US"/>
          </a:p>
        </p:txBody>
      </p:sp>
    </p:spTree>
    <p:extLst>
      <p:ext uri="{BB962C8B-B14F-4D97-AF65-F5344CB8AC3E}">
        <p14:creationId xmlns:p14="http://schemas.microsoft.com/office/powerpoint/2010/main" val="11161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多元的評価システムはどのようなところで応用できるとお考えですか？</a:t>
            </a:r>
            <a:endParaRPr kumimoji="1" lang="en-US" altLang="ja-JP" dirty="0"/>
          </a:p>
          <a:p>
            <a:endParaRPr kumimoji="1" lang="en-US" altLang="ja-JP" dirty="0"/>
          </a:p>
          <a:p>
            <a:r>
              <a:rPr kumimoji="1" lang="ja-JP" altLang="en-US" dirty="0"/>
              <a:t>宿・ホテル検索サイト大手の”じゃらん”や、価格</a:t>
            </a:r>
            <a:r>
              <a:rPr kumimoji="1" lang="en-US" altLang="ja-JP" dirty="0"/>
              <a:t>.com</a:t>
            </a:r>
            <a:r>
              <a:rPr kumimoji="1" lang="ja-JP" altLang="en-US" dirty="0"/>
              <a:t>など、５段階評価システムを採用している</a:t>
            </a:r>
            <a:r>
              <a:rPr kumimoji="1" lang="en-US" altLang="ja-JP" dirty="0"/>
              <a:t>web</a:t>
            </a:r>
            <a:r>
              <a:rPr kumimoji="1" lang="ja-JP" altLang="en-US" dirty="0"/>
              <a:t>サービスで活用できると考えております。とくに、じゃらんのように複数の評価軸をもつ５段階評価システムでは、多元的評価システムを導入することで質問数を減らすことができます。少ない質問数は被験者の負担を減らし、よりストレスの少ない状態で回答させることができ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28</a:t>
            </a:fld>
            <a:endParaRPr kumimoji="1" lang="ja-JP" altLang="en-US"/>
          </a:p>
        </p:txBody>
      </p:sp>
    </p:spTree>
    <p:extLst>
      <p:ext uri="{BB962C8B-B14F-4D97-AF65-F5344CB8AC3E}">
        <p14:creationId xmlns:p14="http://schemas.microsoft.com/office/powerpoint/2010/main" val="3526957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の使用例を、評価者と検索者の２つに分けて説明します。この例では、３つのホテルを評価し、評価軸は「お風呂」「清潔感」「食事」とおきます。評価者はそれぞれの評価軸について梅ホテル、竹ホテル、松ホテルの３つを順位づけします。その後、「お風呂」「清潔感」「食事」の３つも順位付けします。評価者は</a:t>
            </a:r>
            <a:r>
              <a:rPr kumimoji="1" lang="en-US" altLang="ja-JP" dirty="0"/>
              <a:t>5</a:t>
            </a:r>
            <a:r>
              <a:rPr kumimoji="1" lang="ja-JP" altLang="en-US" dirty="0"/>
              <a:t>段階評価システムよりも少ない質問数で評価することができます。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29</a:t>
            </a:fld>
            <a:endParaRPr kumimoji="1" lang="ja-JP" altLang="en-US"/>
          </a:p>
        </p:txBody>
      </p:sp>
    </p:spTree>
    <p:extLst>
      <p:ext uri="{BB962C8B-B14F-4D97-AF65-F5344CB8AC3E}">
        <p14:creationId xmlns:p14="http://schemas.microsoft.com/office/powerpoint/2010/main" val="971451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でははじめに、５段階評価システムについて説明します。５段階評価システムとは、ある事柄について、</a:t>
            </a:r>
            <a:r>
              <a:rPr kumimoji="1" lang="en-US" altLang="ja-JP" dirty="0"/>
              <a:t>$$</a:t>
            </a:r>
            <a:r>
              <a:rPr kumimoji="1" lang="ja-JP" altLang="en-US" dirty="0"/>
              <a:t>非常に良い、よい、普通、悪い、非常に悪いというように５段階で評価する方法です。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2</a:t>
            </a:fld>
            <a:endParaRPr kumimoji="1" lang="ja-JP" altLang="en-US"/>
          </a:p>
        </p:txBody>
      </p:sp>
    </p:spTree>
    <p:extLst>
      <p:ext uri="{BB962C8B-B14F-4D97-AF65-F5344CB8AC3E}">
        <p14:creationId xmlns:p14="http://schemas.microsoft.com/office/powerpoint/2010/main" val="1817386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次に、検索者の視点から</a:t>
            </a:r>
            <a:r>
              <a:rPr lang="ja-JP" altLang="en-US" dirty="0"/>
              <a:t>多元的評価システムの使用例を確認します。この検索者はホテルを選ぶ際に、最も重視しているのがお風呂で、次に重要なのは清潔感で、次に重要視するのが食事です。</a:t>
            </a:r>
            <a:endParaRPr lang="en-US" altLang="ja-JP" dirty="0"/>
          </a:p>
          <a:p>
            <a:r>
              <a:rPr kumimoji="1" lang="ja-JP" altLang="en-US" dirty="0"/>
              <a:t>この時、５段階評価システムで評価されたホテルの中からこの条件に合うホテルを探すのは難しいですが、多元的評価システムで評価してあるホテルの中から探すのはとても簡単です。多元的評価システムを使うと、</a:t>
            </a:r>
            <a:r>
              <a:rPr kumimoji="1" lang="en-US" altLang="ja-JP" dirty="0"/>
              <a:t>5</a:t>
            </a:r>
            <a:r>
              <a:rPr kumimoji="1" lang="ja-JP" altLang="en-US" dirty="0"/>
              <a:t>段階評価システムよりも個人の好みに合ったホテルを検索しやすくなります。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30</a:t>
            </a:fld>
            <a:endParaRPr kumimoji="1" lang="ja-JP" altLang="en-US"/>
          </a:p>
        </p:txBody>
      </p:sp>
    </p:spTree>
    <p:extLst>
      <p:ext uri="{BB962C8B-B14F-4D97-AF65-F5344CB8AC3E}">
        <p14:creationId xmlns:p14="http://schemas.microsoft.com/office/powerpoint/2010/main" val="3036774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シーディングに書いてある通り、現実の商品やサービスの真の序列が不明なので、現実の商品やサービスを抽象化した数当てゲームが誕生しました。数当てゲームを理解しやすくするために、抽象化する際に削られた要素を数当てゲームに当てはめてみましょう。今回は２つのホテルを当てはめます。</a:t>
            </a:r>
            <a:r>
              <a:rPr kumimoji="1" lang="en-US" altLang="ja-JP" dirty="0"/>
              <a:t>A</a:t>
            </a:r>
            <a:r>
              <a:rPr kumimoji="1" lang="ja-JP" altLang="en-US" dirty="0"/>
              <a:t>グループを</a:t>
            </a:r>
            <a:r>
              <a:rPr kumimoji="1" lang="en-US" altLang="ja-JP" dirty="0"/>
              <a:t>A</a:t>
            </a:r>
            <a:r>
              <a:rPr kumimoji="1" lang="ja-JP" altLang="en-US" dirty="0"/>
              <a:t>ホテル、</a:t>
            </a:r>
            <a:r>
              <a:rPr kumimoji="1" lang="en-US" altLang="ja-JP" dirty="0"/>
              <a:t>B</a:t>
            </a:r>
            <a:r>
              <a:rPr kumimoji="1" lang="ja-JP" altLang="en-US" dirty="0"/>
              <a:t>グループを</a:t>
            </a:r>
            <a:r>
              <a:rPr kumimoji="1" lang="en-US" altLang="ja-JP" dirty="0"/>
              <a:t>B</a:t>
            </a:r>
            <a:r>
              <a:rPr kumimoji="1" lang="ja-JP" altLang="en-US" dirty="0"/>
              <a:t>ホテルとして考えます。次に、具体的にみると、現実の要素を当てはめると、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33</a:t>
            </a:fld>
            <a:endParaRPr kumimoji="1" lang="ja-JP" altLang="en-US"/>
          </a:p>
        </p:txBody>
      </p:sp>
    </p:spTree>
    <p:extLst>
      <p:ext uri="{BB962C8B-B14F-4D97-AF65-F5344CB8AC3E}">
        <p14:creationId xmlns:p14="http://schemas.microsoft.com/office/powerpoint/2010/main" val="152782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これらの課題を克服し、実用に耐えうるシステムが完成したら、宿・ホテル検索サイト大手の”じゃらん”や</a:t>
            </a:r>
            <a:r>
              <a:rPr kumimoji="1" lang="en-US" altLang="ja-JP" dirty="0"/>
              <a:t>EC </a:t>
            </a:r>
            <a:r>
              <a:rPr kumimoji="1" lang="ja-JP" altLang="en-US" dirty="0"/>
              <a:t>サイト大手の”</a:t>
            </a:r>
            <a:r>
              <a:rPr kumimoji="1" lang="en-US" altLang="ja-JP" dirty="0"/>
              <a:t>amazon.co.jp”</a:t>
            </a:r>
            <a:r>
              <a:rPr kumimoji="1" lang="ja-JP" altLang="en-US" dirty="0"/>
              <a:t>などをはじめとする</a:t>
            </a:r>
            <a:r>
              <a:rPr kumimoji="1" lang="en-US" altLang="ja-JP" dirty="0"/>
              <a:t>web</a:t>
            </a:r>
            <a:r>
              <a:rPr kumimoji="1" lang="ja-JP" altLang="en-US" dirty="0"/>
              <a:t>上の評価システムに応用していきたいです。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35</a:t>
            </a:fld>
            <a:endParaRPr kumimoji="1" lang="ja-JP" altLang="en-US"/>
          </a:p>
        </p:txBody>
      </p:sp>
    </p:spTree>
    <p:extLst>
      <p:ext uri="{BB962C8B-B14F-4D97-AF65-F5344CB8AC3E}">
        <p14:creationId xmlns:p14="http://schemas.microsoft.com/office/powerpoint/2010/main" val="3171633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５段階評価システムの長所として</a:t>
            </a:r>
            <a:endParaRPr kumimoji="1" lang="en-US" altLang="ja-JP" dirty="0"/>
          </a:p>
          <a:p>
            <a:pPr marL="0" indent="0">
              <a:buNone/>
            </a:pPr>
            <a:r>
              <a:rPr lang="en-US" altLang="ja-JP" dirty="0"/>
              <a:t>$$</a:t>
            </a:r>
            <a:r>
              <a:rPr lang="ja-JP" altLang="en-US" dirty="0"/>
              <a:t>・直感的に評価できる</a:t>
            </a:r>
            <a:endParaRPr lang="en-US" altLang="ja-JP" dirty="0"/>
          </a:p>
          <a:p>
            <a:pPr marL="0" indent="0">
              <a:buNone/>
            </a:pPr>
            <a:r>
              <a:rPr kumimoji="1" lang="en-US" altLang="ja-JP" dirty="0"/>
              <a:t>$$</a:t>
            </a:r>
            <a:r>
              <a:rPr kumimoji="1" lang="ja-JP" altLang="en-US" dirty="0"/>
              <a:t>・短時間で評価できる</a:t>
            </a:r>
            <a:endParaRPr kumimoji="1" lang="en-US" altLang="ja-JP" dirty="0"/>
          </a:p>
          <a:p>
            <a:pPr marL="0" indent="0">
              <a:buNone/>
            </a:pPr>
            <a:r>
              <a:rPr lang="en-US" altLang="ja-JP" dirty="0"/>
              <a:t>$$</a:t>
            </a:r>
            <a:r>
              <a:rPr lang="ja-JP" altLang="en-US" dirty="0"/>
              <a:t>・ルールを説明しなくても評価できる</a:t>
            </a:r>
            <a:endParaRPr kumimoji="1" lang="ja-JP" altLang="en-US" dirty="0"/>
          </a:p>
          <a:p>
            <a:r>
              <a:rPr kumimoji="1" lang="ja-JP" altLang="en-US" dirty="0"/>
              <a:t>といったことが挙げられます。</a:t>
            </a:r>
            <a:endParaRPr kumimoji="1" lang="en-US" altLang="ja-JP" dirty="0"/>
          </a:p>
          <a:p>
            <a:r>
              <a:rPr kumimoji="1" lang="ja-JP" altLang="en-US" dirty="0"/>
              <a:t>このように、ルールの説明せずに、評価する側も、される側も、直感的にシステムを理解できたからこそ、ここまで広く普及したのだと思われます。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36</a:t>
            </a:fld>
            <a:endParaRPr kumimoji="1" lang="ja-JP" altLang="en-US"/>
          </a:p>
        </p:txBody>
      </p:sp>
    </p:spTree>
    <p:extLst>
      <p:ext uri="{BB962C8B-B14F-4D97-AF65-F5344CB8AC3E}">
        <p14:creationId xmlns:p14="http://schemas.microsoft.com/office/powerpoint/2010/main" val="2796847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37</a:t>
            </a:fld>
            <a:endParaRPr kumimoji="1" lang="ja-JP" altLang="en-US"/>
          </a:p>
        </p:txBody>
      </p:sp>
    </p:spTree>
    <p:extLst>
      <p:ext uri="{BB962C8B-B14F-4D97-AF65-F5344CB8AC3E}">
        <p14:creationId xmlns:p14="http://schemas.microsoft.com/office/powerpoint/2010/main" val="3773514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ボルダルールについて例を通して説明します。この表はある選挙の集計結果です。この選挙では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、ｙ、ｚの３人に投票しています。このとき、４名の投票者が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１点という得点をそれぞれ割り振ります。つまり、重み付け計算するということです。実際に得点計算すると、４人の列のｘは</a:t>
            </a:r>
            <a:r>
              <a:rPr kumimoji="1" lang="en-US" altLang="ja-JP" dirty="0"/>
              <a:t>$$</a:t>
            </a:r>
            <a:r>
              <a:rPr kumimoji="1" lang="ja-JP" altLang="en-US" dirty="0"/>
              <a:t>３ｘ４で１２点、</a:t>
            </a:r>
            <a:r>
              <a:rPr kumimoji="1" lang="en-US" altLang="ja-JP" dirty="0"/>
              <a:t>$$</a:t>
            </a:r>
            <a:r>
              <a:rPr kumimoji="1" lang="ja-JP" altLang="en-US" dirty="0" err="1"/>
              <a:t>ｚ</a:t>
            </a:r>
            <a:r>
              <a:rPr kumimoji="1" lang="ja-JP" altLang="en-US" dirty="0"/>
              <a:t>は２ｘ４で８点、</a:t>
            </a:r>
            <a:r>
              <a:rPr kumimoji="1" lang="en-US" altLang="ja-JP" dirty="0"/>
              <a:t>$$</a:t>
            </a:r>
            <a:r>
              <a:rPr kumimoji="1" lang="ja-JP" altLang="en-US" dirty="0" err="1"/>
              <a:t>ｙ</a:t>
            </a:r>
            <a:r>
              <a:rPr kumimoji="1" lang="ja-JP" altLang="en-US" dirty="0"/>
              <a:t>は１ｘ４で</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38</a:t>
            </a:fld>
            <a:endParaRPr kumimoji="1" lang="ja-JP" altLang="en-US"/>
          </a:p>
        </p:txBody>
      </p:sp>
    </p:spTree>
    <p:extLst>
      <p:ext uri="{BB962C8B-B14F-4D97-AF65-F5344CB8AC3E}">
        <p14:creationId xmlns:p14="http://schemas.microsoft.com/office/powerpoint/2010/main" val="3292678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これが、先ほどの表をボルダルールから多元的評価システムに書き換えた表です。評価軸の選好は軸</a:t>
            </a:r>
            <a:r>
              <a:rPr kumimoji="1" lang="en-US" altLang="ja-JP" dirty="0"/>
              <a:t>2</a:t>
            </a:r>
            <a:r>
              <a:rPr kumimoji="1" lang="ja-JP" altLang="en-US" dirty="0"/>
              <a:t>より軸</a:t>
            </a:r>
            <a:r>
              <a:rPr kumimoji="1" lang="en-US" altLang="ja-JP" dirty="0"/>
              <a:t>1</a:t>
            </a:r>
            <a:r>
              <a:rPr kumimoji="1" lang="ja-JP" altLang="en-US" dirty="0"/>
              <a:t>の方が優れていると仮定します。このとき、</a:t>
            </a:r>
            <a:r>
              <a:rPr kumimoji="1" lang="en-US" altLang="ja-JP" dirty="0"/>
              <a:t>$$</a:t>
            </a:r>
            <a:r>
              <a:rPr kumimoji="1" lang="ja-JP" altLang="en-US" dirty="0"/>
              <a:t>軸</a:t>
            </a:r>
            <a:r>
              <a:rPr kumimoji="1" lang="en-US" altLang="ja-JP" dirty="0"/>
              <a:t>1</a:t>
            </a:r>
            <a:r>
              <a:rPr kumimoji="1" lang="ja-JP" altLang="en-US" dirty="0"/>
              <a:t>の点数はそれぞれ２倍されます。その条件で得点をつけると、評価軸</a:t>
            </a:r>
            <a:r>
              <a:rPr kumimoji="1" lang="en-US" altLang="ja-JP" dirty="0"/>
              <a:t>1</a:t>
            </a:r>
            <a:r>
              <a:rPr kumimoji="1" lang="ja-JP" altLang="en-US" dirty="0"/>
              <a:t>の</a:t>
            </a:r>
            <a:r>
              <a:rPr kumimoji="1" lang="en-US" altLang="ja-JP" dirty="0"/>
              <a:t>$$</a:t>
            </a:r>
            <a:r>
              <a:rPr kumimoji="1" lang="ja-JP" altLang="en-US" dirty="0"/>
              <a:t>ｘが６点、</a:t>
            </a:r>
            <a:r>
              <a:rPr kumimoji="1" lang="en-US" altLang="ja-JP" dirty="0"/>
              <a:t>$$</a:t>
            </a:r>
            <a:r>
              <a:rPr kumimoji="1" lang="ja-JP" altLang="en-US" dirty="0"/>
              <a:t>ｚが４点、</a:t>
            </a:r>
            <a:r>
              <a:rPr kumimoji="1" lang="en-US" altLang="ja-JP" dirty="0"/>
              <a:t>$$</a:t>
            </a:r>
            <a:r>
              <a:rPr kumimoji="1" lang="ja-JP" altLang="en-US" dirty="0"/>
              <a:t>ｙが２点、評価軸</a:t>
            </a:r>
            <a:r>
              <a:rPr kumimoji="1" lang="en-US" altLang="ja-JP" dirty="0"/>
              <a:t>2</a:t>
            </a:r>
            <a:r>
              <a:rPr kumimoji="1" lang="ja-JP" altLang="en-US" dirty="0"/>
              <a:t>の</a:t>
            </a:r>
            <a:r>
              <a:rPr kumimoji="1" lang="en-US" altLang="ja-JP" dirty="0"/>
              <a:t>$$</a:t>
            </a:r>
            <a:r>
              <a:rPr kumimoji="1" lang="ja-JP" altLang="en-US" dirty="0"/>
              <a:t>ｙが３点、</a:t>
            </a:r>
            <a:r>
              <a:rPr kumimoji="1" lang="en-US" altLang="ja-JP" dirty="0"/>
              <a:t>$$</a:t>
            </a:r>
            <a:r>
              <a:rPr kumimoji="1" lang="ja-JP" altLang="en-US" dirty="0"/>
              <a:t>ｚが２点、</a:t>
            </a:r>
            <a:r>
              <a:rPr kumimoji="1" lang="en-US" altLang="ja-JP" dirty="0"/>
              <a:t>$$</a:t>
            </a:r>
            <a:r>
              <a:rPr kumimoji="1" lang="ja-JP" altLang="en-US" dirty="0"/>
              <a:t>ｘが１点となり、これらを合算することで、</a:t>
            </a:r>
            <a:r>
              <a:rPr kumimoji="1" lang="ja-JP" altLang="en-US" dirty="0" err="1"/>
              <a:t>ｘ</a:t>
            </a:r>
            <a:r>
              <a:rPr kumimoji="1" lang="ja-JP" altLang="en-US" dirty="0"/>
              <a:t>、</a:t>
            </a:r>
            <a:r>
              <a:rPr kumimoji="1" lang="ja-JP" altLang="en-US" dirty="0" err="1"/>
              <a:t>ｙ</a:t>
            </a:r>
            <a:r>
              <a:rPr kumimoji="1" lang="ja-JP" altLang="en-US" dirty="0"/>
              <a:t>、</a:t>
            </a:r>
            <a:r>
              <a:rPr kumimoji="1" lang="ja-JP" altLang="en-US" dirty="0" err="1"/>
              <a:t>ｚ</a:t>
            </a:r>
            <a:r>
              <a:rPr kumimoji="1" lang="ja-JP" altLang="en-US" dirty="0"/>
              <a:t>の点数算出されます。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39</a:t>
            </a:fld>
            <a:endParaRPr kumimoji="1" lang="ja-JP" altLang="en-US"/>
          </a:p>
        </p:txBody>
      </p:sp>
    </p:spTree>
    <p:extLst>
      <p:ext uri="{BB962C8B-B14F-4D97-AF65-F5344CB8AC3E}">
        <p14:creationId xmlns:p14="http://schemas.microsoft.com/office/powerpoint/2010/main" val="1020277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a:t>
            </a:r>
            <a:r>
              <a:rPr kumimoji="1" lang="en-US" altLang="ja-JP" dirty="0"/>
              <a:t>$$</a:t>
            </a:r>
            <a:r>
              <a:rPr kumimoji="1" lang="ja-JP" altLang="en-US" dirty="0"/>
              <a:t>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40</a:t>
            </a:fld>
            <a:endParaRPr kumimoji="1" lang="ja-JP" altLang="en-US"/>
          </a:p>
        </p:txBody>
      </p:sp>
    </p:spTree>
    <p:extLst>
      <p:ext uri="{BB962C8B-B14F-4D97-AF65-F5344CB8AC3E}">
        <p14:creationId xmlns:p14="http://schemas.microsoft.com/office/powerpoint/2010/main" val="2369683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a:t>
            </a:r>
            <a:r>
              <a:rPr kumimoji="1" lang="ja-JP" altLang="en-US" sz="1200" dirty="0"/>
              <a:t>段階評価は評価対象と評価軸が増えると回答項目が指数的に増加し組み合わせ</a:t>
            </a:r>
            <a:r>
              <a:rPr kumimoji="1" lang="en-US" altLang="ja-JP" sz="1200" dirty="0"/>
              <a:t>$$</a:t>
            </a:r>
            <a:r>
              <a:rPr kumimoji="1" lang="ja-JP" altLang="en-US" sz="1200" dirty="0"/>
              <a:t>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41</a:t>
            </a:fld>
            <a:endParaRPr kumimoji="1" lang="ja-JP" altLang="en-US"/>
          </a:p>
        </p:txBody>
      </p:sp>
    </p:spTree>
    <p:extLst>
      <p:ext uri="{BB962C8B-B14F-4D97-AF65-F5344CB8AC3E}">
        <p14:creationId xmlns:p14="http://schemas.microsoft.com/office/powerpoint/2010/main" val="10081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a:t>
            </a:r>
            <a:r>
              <a:rPr kumimoji="1" lang="ja-JP" altLang="en-US" sz="1200" dirty="0"/>
              <a:t>評価対象と評価軸が増えても</a:t>
            </a:r>
            <a:r>
              <a:rPr lang="ja-JP" altLang="en-US" sz="1200" dirty="0"/>
              <a:t>質問数は</a:t>
            </a:r>
            <a:r>
              <a:rPr lang="en-US" altLang="ja-JP" sz="1200" dirty="0"/>
              <a:t>$$</a:t>
            </a:r>
            <a:r>
              <a:rPr kumimoji="1" lang="ja-JP" altLang="en-US" sz="1200" dirty="0"/>
              <a:t>線形増加します。そのため</a:t>
            </a:r>
            <a:r>
              <a:rPr lang="ja-JP" altLang="en-US" sz="1200" dirty="0"/>
              <a:t>、</a:t>
            </a:r>
            <a:r>
              <a:rPr lang="ja-JP" altLang="en-US" sz="1200" dirty="0">
                <a:solidFill>
                  <a:srgbClr val="000000"/>
                </a:solidFill>
              </a:rPr>
              <a:t>組み合わせ爆発が起こらず、同じことを５段階評価システムで聞くよりも少ない質問数で聞くことができます。</a:t>
            </a:r>
            <a:r>
              <a:rPr kumimoji="1" lang="ja-JP" altLang="en-US" sz="1200" dirty="0">
                <a:solidFill>
                  <a:srgbClr val="000000"/>
                </a:solidFill>
              </a:rPr>
              <a:t>以上２点の特性が、本実験の結果を招いたと思われます。</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42</a:t>
            </a:fld>
            <a:endParaRPr kumimoji="1" lang="ja-JP" altLang="en-US"/>
          </a:p>
        </p:txBody>
      </p:sp>
    </p:spTree>
    <p:extLst>
      <p:ext uri="{BB962C8B-B14F-4D97-AF65-F5344CB8AC3E}">
        <p14:creationId xmlns:p14="http://schemas.microsoft.com/office/powerpoint/2010/main" val="427897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段階評価システムは一般のアンケートや商品レビューなど、様々なところで使われています。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なぜ５段階評価システムはここまで普及したのでしょうか？</a:t>
            </a:r>
            <a:r>
              <a:rPr kumimoji="1" lang="en-US" altLang="ja-JP" dirty="0"/>
              <a:t>$$</a:t>
            </a:r>
            <a:r>
              <a:rPr kumimoji="1" lang="ja-JP" altLang="en-US" dirty="0"/>
              <a:t>それは、５段階評価システムが、誰にでも、直感的に扱えるシステムだからだと考えられます。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3</a:t>
            </a:fld>
            <a:endParaRPr kumimoji="1" lang="ja-JP" altLang="en-US"/>
          </a:p>
        </p:txBody>
      </p:sp>
    </p:spTree>
    <p:extLst>
      <p:ext uri="{BB962C8B-B14F-4D97-AF65-F5344CB8AC3E}">
        <p14:creationId xmlns:p14="http://schemas.microsoft.com/office/powerpoint/2010/main" val="3541981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5</a:t>
            </a:r>
            <a:r>
              <a:rPr lang="ja-JP" altLang="en-US" dirty="0"/>
              <a:t>段階評価が信頼できないことを２つのホテルを例として説明していきます。</a:t>
            </a:r>
            <a:endParaRPr lang="en-US" altLang="ja-JP" dirty="0"/>
          </a:p>
          <a:p>
            <a:endParaRPr lang="ja-JP" altLang="en-US" dirty="0"/>
          </a:p>
          <a:p>
            <a:r>
              <a:rPr lang="ja-JP" altLang="en-US" dirty="0"/>
              <a:t>ある旅行者が梅ホテルと松ホテルに宿泊するとします。</a:t>
            </a:r>
          </a:p>
          <a:p>
            <a:r>
              <a:rPr lang="ja-JP" altLang="en-US" dirty="0"/>
              <a:t>梅ホテルは</a:t>
            </a:r>
            <a:r>
              <a:rPr lang="en-US" altLang="ja-JP" dirty="0"/>
              <a:t>1</a:t>
            </a:r>
            <a:r>
              <a:rPr lang="ja-JP" altLang="en-US" dirty="0"/>
              <a:t>泊</a:t>
            </a:r>
            <a:r>
              <a:rPr lang="en-US" altLang="ja-JP" dirty="0"/>
              <a:t>4000</a:t>
            </a:r>
            <a:r>
              <a:rPr lang="ja-JP" altLang="en-US" dirty="0"/>
              <a:t>円で、松ホテルは</a:t>
            </a:r>
            <a:r>
              <a:rPr lang="en-US" altLang="ja-JP" dirty="0"/>
              <a:t>1</a:t>
            </a:r>
            <a:r>
              <a:rPr lang="ja-JP" altLang="en-US" dirty="0"/>
              <a:t>泊</a:t>
            </a:r>
            <a:r>
              <a:rPr lang="en-US" altLang="ja-JP" dirty="0"/>
              <a:t>2</a:t>
            </a:r>
            <a:r>
              <a:rPr lang="ja-JP" altLang="en-US" dirty="0"/>
              <a:t>万円です。</a:t>
            </a:r>
          </a:p>
          <a:p>
            <a:r>
              <a:rPr lang="ja-JP" altLang="en-US" dirty="0"/>
              <a:t>実際に宿泊する前は、料金の安い梅ホテルに大きな期待はしていませんでした。一方、料金の高い松ホテルには施設やサービスに大きな期待をもっていました。</a:t>
            </a:r>
          </a:p>
          <a:p>
            <a:r>
              <a:rPr lang="ja-JP" altLang="en-US" dirty="0"/>
              <a:t>そして実際に宿泊したところ、梅ホテルは風呂トイレが別になっており</a:t>
            </a:r>
            <a:r>
              <a:rPr lang="en-US" altLang="ja-JP" dirty="0"/>
              <a:t>4000</a:t>
            </a:r>
            <a:r>
              <a:rPr lang="ja-JP" altLang="en-US" dirty="0"/>
              <a:t>円の割には良いサービスだと感じました。なので、口コミサイトに総合評価を星</a:t>
            </a:r>
            <a:r>
              <a:rPr lang="en-US" altLang="ja-JP" dirty="0"/>
              <a:t>5</a:t>
            </a:r>
            <a:r>
              <a:rPr lang="ja-JP" altLang="en-US" dirty="0"/>
              <a:t>で投稿しました。一方、松ホテルはアメニティの種類が少なくいまひとつ</a:t>
            </a:r>
            <a:r>
              <a:rPr lang="ja-JP" altLang="en-US" dirty="0" err="1"/>
              <a:t>な</a:t>
            </a:r>
            <a:r>
              <a:rPr lang="ja-JP" altLang="en-US" dirty="0"/>
              <a:t>サービスだと感じました。なので、口コミサイトに総合評価を星</a:t>
            </a:r>
            <a:r>
              <a:rPr lang="en-US" altLang="ja-JP" dirty="0"/>
              <a:t>2</a:t>
            </a:r>
            <a:r>
              <a:rPr lang="ja-JP" altLang="en-US" dirty="0"/>
              <a:t>で投稿しました。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43</a:t>
            </a:fld>
            <a:endParaRPr kumimoji="1" lang="ja-JP" altLang="en-US"/>
          </a:p>
        </p:txBody>
      </p:sp>
    </p:spTree>
    <p:extLst>
      <p:ext uri="{BB962C8B-B14F-4D97-AF65-F5344CB8AC3E}">
        <p14:creationId xmlns:p14="http://schemas.microsoft.com/office/powerpoint/2010/main" val="311006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旅行者が</a:t>
            </a:r>
            <a:r>
              <a:rPr lang="en-US" altLang="ja-JP" dirty="0"/>
              <a:t>2</a:t>
            </a:r>
            <a:r>
              <a:rPr lang="ja-JP" altLang="en-US" dirty="0"/>
              <a:t>つのホテルを経験した後、どちらのホテルが総合的に良いホテルかを尋ねてみました。すると、旅行者は松ホテルと回答しました。</a:t>
            </a:r>
          </a:p>
          <a:p>
            <a:r>
              <a:rPr lang="ja-JP" altLang="en-US" dirty="0"/>
              <a:t>この旅行者は自分で松ホテルに星</a:t>
            </a:r>
            <a:r>
              <a:rPr lang="en-US" altLang="ja-JP" dirty="0"/>
              <a:t>2</a:t>
            </a:r>
            <a:r>
              <a:rPr lang="ja-JP" altLang="en-US" dirty="0"/>
              <a:t>、梅ホテルに星</a:t>
            </a:r>
            <a:r>
              <a:rPr lang="en-US" altLang="ja-JP" dirty="0"/>
              <a:t>5</a:t>
            </a:r>
            <a:r>
              <a:rPr lang="ja-JP" altLang="en-US" dirty="0"/>
              <a:t>と総合評価したのにも関わらず、総合的に松ホテルが良いという矛盾した回答をしました。</a:t>
            </a:r>
            <a:endParaRPr lang="en-US" altLang="ja-JP" dirty="0"/>
          </a:p>
          <a:p>
            <a:r>
              <a:rPr lang="ja-JP" altLang="en-US" dirty="0"/>
              <a:t>このようなことはホテルの評価だけではなく、</a:t>
            </a:r>
            <a:r>
              <a:rPr lang="en-US" altLang="ja-JP" dirty="0"/>
              <a:t>amazon.jp</a:t>
            </a:r>
            <a:r>
              <a:rPr lang="ja-JP" altLang="en-US" dirty="0"/>
              <a:t>で商品を比較する際や、食べログのようにレストランを比較する際など、</a:t>
            </a:r>
            <a:r>
              <a:rPr lang="en-US" altLang="ja-JP" dirty="0"/>
              <a:t>5</a:t>
            </a:r>
            <a:r>
              <a:rPr lang="ja-JP" altLang="en-US" dirty="0"/>
              <a:t>段階評価で物事を判断する際に起こり得る事です。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44</a:t>
            </a:fld>
            <a:endParaRPr kumimoji="1" lang="ja-JP" altLang="en-US"/>
          </a:p>
        </p:txBody>
      </p:sp>
    </p:spTree>
    <p:extLst>
      <p:ext uri="{BB962C8B-B14F-4D97-AF65-F5344CB8AC3E}">
        <p14:creationId xmlns:p14="http://schemas.microsoft.com/office/powerpoint/2010/main" val="4246965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このような問題が起こるのはなぜでしょうか？それは、</a:t>
            </a:r>
            <a:r>
              <a:rPr lang="en-US" altLang="ja-JP" dirty="0"/>
              <a:t>5</a:t>
            </a:r>
            <a:r>
              <a:rPr lang="ja-JP" altLang="en-US" dirty="0"/>
              <a:t>段階評価が推移性を満たしていないからです。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45</a:t>
            </a:fld>
            <a:endParaRPr kumimoji="1" lang="ja-JP" altLang="en-US"/>
          </a:p>
        </p:txBody>
      </p:sp>
    </p:spTree>
    <p:extLst>
      <p:ext uri="{BB962C8B-B14F-4D97-AF65-F5344CB8AC3E}">
        <p14:creationId xmlns:p14="http://schemas.microsoft.com/office/powerpoint/2010/main" val="1325073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推移性とは、</a:t>
            </a:r>
            <a:r>
              <a:rPr lang="ja-JP" altLang="en-US" dirty="0"/>
              <a:t>矛盾なく一列に並べることのできる性質です。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46</a:t>
            </a:fld>
            <a:endParaRPr kumimoji="1" lang="ja-JP" altLang="en-US"/>
          </a:p>
        </p:txBody>
      </p:sp>
    </p:spTree>
    <p:extLst>
      <p:ext uri="{BB962C8B-B14F-4D97-AF65-F5344CB8AC3E}">
        <p14:creationId xmlns:p14="http://schemas.microsoft.com/office/powerpoint/2010/main" val="2817090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例えば、サラリーマンの序列は推移性を満たしていて、</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47</a:t>
            </a:fld>
            <a:endParaRPr kumimoji="1" lang="ja-JP" altLang="en-US"/>
          </a:p>
        </p:txBody>
      </p:sp>
    </p:spTree>
    <p:extLst>
      <p:ext uri="{BB962C8B-B14F-4D97-AF65-F5344CB8AC3E}">
        <p14:creationId xmlns:p14="http://schemas.microsoft.com/office/powerpoint/2010/main" val="1822596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平社員よりも課長の方が偉く、課長よりも部長の方が偉いといった関係です。この不等号は入れ替わることがないため、推移性を満たしていると言えます。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48</a:t>
            </a:fld>
            <a:endParaRPr kumimoji="1" lang="ja-JP" altLang="en-US"/>
          </a:p>
        </p:txBody>
      </p:sp>
    </p:spTree>
    <p:extLst>
      <p:ext uri="{BB962C8B-B14F-4D97-AF65-F5344CB8AC3E}">
        <p14:creationId xmlns:p14="http://schemas.microsoft.com/office/powerpoint/2010/main" val="3013058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人々から矛盾のない回答を引き出したいのなら、推移性を満たす集約ルールを用いて質問するべきです。そこで、私たちは推移性を満たす集約ルールとして「ボルダルール」に着目しました。ボルダルールとは、各選択肢の全体における位置 付けを反映させる集約ルールです。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49</a:t>
            </a:fld>
            <a:endParaRPr kumimoji="1" lang="ja-JP" altLang="en-US"/>
          </a:p>
        </p:txBody>
      </p:sp>
    </p:spTree>
    <p:extLst>
      <p:ext uri="{BB962C8B-B14F-4D97-AF65-F5344CB8AC3E}">
        <p14:creationId xmlns:p14="http://schemas.microsoft.com/office/powerpoint/2010/main" val="3423122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先ほど登場した梅ホテルと松ホテルをボルダルールで集計してみましょう。ボルダルールでは複数の評価軸で対象を評価します。今回はホテルなので、価格、清潔感、食事という</a:t>
            </a:r>
            <a:r>
              <a:rPr lang="en-US" altLang="ja-JP" dirty="0"/>
              <a:t>3</a:t>
            </a:r>
            <a:r>
              <a:rPr lang="ja-JP" altLang="en-US" dirty="0" err="1"/>
              <a:t>つの</a:t>
            </a:r>
            <a:r>
              <a:rPr lang="ja-JP" altLang="en-US" dirty="0"/>
              <a:t>評価軸をもとに評価するとします。すると、値段で比較したときは梅ホテルが１位、松ホテルが２位となりました。また、清潔感で比較したときは松ホテルが１位、梅ホテルが２位となりました。最後に、食事で比較したところ松ホテルが１位、梅ホテルが２位と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50</a:t>
            </a:fld>
            <a:endParaRPr kumimoji="1" lang="ja-JP" altLang="en-US"/>
          </a:p>
        </p:txBody>
      </p:sp>
    </p:spTree>
    <p:extLst>
      <p:ext uri="{BB962C8B-B14F-4D97-AF65-F5344CB8AC3E}">
        <p14:creationId xmlns:p14="http://schemas.microsoft.com/office/powerpoint/2010/main" val="123591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次に、各項目の順位をもとに点数計算を行います。</a:t>
            </a:r>
            <a:endParaRPr kumimoji="1" lang="en-US" altLang="ja-JP" dirty="0"/>
          </a:p>
          <a:p>
            <a:r>
              <a:rPr lang="ja-JP" altLang="en-US" dirty="0"/>
              <a:t>ボルダルールでは評価対象数＋</a:t>
            </a:r>
            <a:r>
              <a:rPr lang="en-US" altLang="ja-JP" dirty="0"/>
              <a:t>1-</a:t>
            </a:r>
            <a:r>
              <a:rPr lang="ja-JP" altLang="en-US" dirty="0"/>
              <a:t>順位という計算式で得点を割り振ります。ようするに、いい順位であるほど、高い得点を獲得できるという事です。では、先ほどの表に点数をつけてみましょう。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51</a:t>
            </a:fld>
            <a:endParaRPr kumimoji="1" lang="ja-JP" altLang="en-US"/>
          </a:p>
        </p:txBody>
      </p:sp>
    </p:spTree>
    <p:extLst>
      <p:ext uri="{BB962C8B-B14F-4D97-AF65-F5344CB8AC3E}">
        <p14:creationId xmlns:p14="http://schemas.microsoft.com/office/powerpoint/2010/main" val="1210958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今回、評価対象が２つしかないため、各項目で１位の時２点、２位の時１点を獲得します。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52</a:t>
            </a:fld>
            <a:endParaRPr kumimoji="1" lang="ja-JP" altLang="en-US"/>
          </a:p>
        </p:txBody>
      </p:sp>
    </p:spTree>
    <p:extLst>
      <p:ext uri="{BB962C8B-B14F-4D97-AF65-F5344CB8AC3E}">
        <p14:creationId xmlns:p14="http://schemas.microsoft.com/office/powerpoint/2010/main" val="152859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しかし、だれでも気軽に使える反面、欠点もあります。</a:t>
            </a:r>
            <a:r>
              <a:rPr kumimoji="1" lang="en-US" altLang="ja-JP" dirty="0"/>
              <a:t>$$</a:t>
            </a:r>
            <a:r>
              <a:rPr kumimoji="1" lang="ja-JP" altLang="en-US" dirty="0"/>
              <a:t>それは、矛盾した回答を誘発する可能性があるという点です。ここで言う矛盾とは、評価に無関係な外部の要因が、評価を決定してしまうといったことです。</a:t>
            </a:r>
            <a:r>
              <a:rPr kumimoji="1" lang="en-US" altLang="ja-JP" dirty="0"/>
              <a:t>$$</a:t>
            </a:r>
            <a:r>
              <a:rPr kumimoji="1" lang="ja-JP" altLang="en-US" dirty="0"/>
              <a:t>このようなことは、経済学でバイアス（偏り）といいます。</a:t>
            </a:r>
            <a:endParaRPr kumimoji="1" lang="en-US" altLang="ja-JP" dirty="0"/>
          </a:p>
          <a:p>
            <a:r>
              <a:rPr kumimoji="1" lang="ja-JP" altLang="en-US" dirty="0"/>
              <a:t>例えば、心が安らかな時に食事したら、とてもおいししと感じますが、友達と喧嘩して心が荒れているときに食事してもあまり美味しいと感じられないと思われます。</a:t>
            </a:r>
            <a:endParaRPr kumimoji="1" lang="en-US" altLang="ja-JP" dirty="0"/>
          </a:p>
          <a:p>
            <a:r>
              <a:rPr kumimoji="1" lang="ja-JP" altLang="en-US" dirty="0"/>
              <a:t>このような例以外にも、人間は様々なバイアスに囚われて意思決定していると経済学では考えられています。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4</a:t>
            </a:fld>
            <a:endParaRPr kumimoji="1" lang="ja-JP" altLang="en-US"/>
          </a:p>
        </p:txBody>
      </p:sp>
    </p:spTree>
    <p:extLst>
      <p:ext uri="{BB962C8B-B14F-4D97-AF65-F5344CB8AC3E}">
        <p14:creationId xmlns:p14="http://schemas.microsoft.com/office/powerpoint/2010/main" val="276910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点数をそれぞれ合計すると、梅ホテルは２＋１＋１で４点、松ホテルは１＋２＋２で５点になりました。結果として、梅ホテルよりも松ホテルが好ましいという意見が反映され、旅行者の意見を正確にくみとることに成功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53</a:t>
            </a:fld>
            <a:endParaRPr kumimoji="1" lang="ja-JP" altLang="en-US"/>
          </a:p>
        </p:txBody>
      </p:sp>
    </p:spTree>
    <p:extLst>
      <p:ext uri="{BB962C8B-B14F-4D97-AF65-F5344CB8AC3E}">
        <p14:creationId xmlns:p14="http://schemas.microsoft.com/office/powerpoint/2010/main" val="1634954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今の例で、５段階評価よりもボルダルールの方が強力な意見集約方法であることが分かりました。しかし、ボルダルールにも欠点があります。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54</a:t>
            </a:fld>
            <a:endParaRPr kumimoji="1" lang="ja-JP" altLang="en-US"/>
          </a:p>
        </p:txBody>
      </p:sp>
    </p:spTree>
    <p:extLst>
      <p:ext uri="{BB962C8B-B14F-4D97-AF65-F5344CB8AC3E}">
        <p14:creationId xmlns:p14="http://schemas.microsoft.com/office/powerpoint/2010/main" val="2125102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それは、評価軸に対する推移性は保証しないという点です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55</a:t>
            </a:fld>
            <a:endParaRPr kumimoji="1" lang="ja-JP" altLang="en-US"/>
          </a:p>
        </p:txBody>
      </p:sp>
    </p:spTree>
    <p:extLst>
      <p:ext uri="{BB962C8B-B14F-4D97-AF65-F5344CB8AC3E}">
        <p14:creationId xmlns:p14="http://schemas.microsoft.com/office/powerpoint/2010/main" val="408099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説明したホテルの例では、評価軸ごとの点数をそのまま合算していました。もし、旅行者がホテルの評価で最も重視する点が清潔感で次に重視するのが食事、あまり重視しないのが値段だとしても、この意見は反映されず３つ同列に扱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56</a:t>
            </a:fld>
            <a:endParaRPr kumimoji="1" lang="ja-JP" altLang="en-US"/>
          </a:p>
        </p:txBody>
      </p:sp>
    </p:spTree>
    <p:extLst>
      <p:ext uri="{BB962C8B-B14F-4D97-AF65-F5344CB8AC3E}">
        <p14:creationId xmlns:p14="http://schemas.microsoft.com/office/powerpoint/2010/main" val="4252057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この問題を解決するために、私たちは評価軸も順位付けして重み付けで得点計算する評価方式を考案しました。これを多元的評価システムと呼びます。</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57</a:t>
            </a:fld>
            <a:endParaRPr kumimoji="1" lang="ja-JP" altLang="en-US"/>
          </a:p>
        </p:txBody>
      </p:sp>
    </p:spTree>
    <p:extLst>
      <p:ext uri="{BB962C8B-B14F-4D97-AF65-F5344CB8AC3E}">
        <p14:creationId xmlns:p14="http://schemas.microsoft.com/office/powerpoint/2010/main" val="2224371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多元的評価システムでは評価軸の重要度に比例して得点に与える倍率が高くなります。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58</a:t>
            </a:fld>
            <a:endParaRPr kumimoji="1" lang="ja-JP" altLang="en-US"/>
          </a:p>
        </p:txBody>
      </p:sp>
    </p:spTree>
    <p:extLst>
      <p:ext uri="{BB962C8B-B14F-4D97-AF65-F5344CB8AC3E}">
        <p14:creationId xmlns:p14="http://schemas.microsoft.com/office/powerpoint/2010/main" val="1377262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多元的評価システムで梅ホテルと松ホテルを比較しなおしてみましょう。</a:t>
            </a:r>
            <a:r>
              <a:rPr lang="ja-JP" altLang="en-US" dirty="0"/>
              <a:t>評価軸の選好は、清潔感を最も重要視しているため３倍、その次に食事を重要視しているため２倍、</a:t>
            </a:r>
            <a:r>
              <a:rPr kumimoji="1" lang="ja-JP" altLang="en-US" dirty="0"/>
              <a:t>値段はほとんど気にしないので１倍となります。</a:t>
            </a:r>
            <a:endParaRPr kumimoji="1" lang="en-US" altLang="ja-JP" dirty="0"/>
          </a:p>
          <a:p>
            <a:endParaRPr lang="en-US" altLang="ja-JP" dirty="0"/>
          </a:p>
          <a:p>
            <a:r>
              <a:rPr kumimoji="1" lang="ja-JP" altLang="en-US" dirty="0"/>
              <a:t>清潔感で１位を取っている松ホテルはボルダルールによって２点与えられます</a:t>
            </a:r>
            <a:r>
              <a:rPr lang="ja-JP" altLang="en-US" dirty="0"/>
              <a:t>。この点数を評価軸の倍率でかけると多元的評価システムの得点となります。</a:t>
            </a:r>
            <a:endParaRPr lang="en-US" altLang="ja-JP" dirty="0"/>
          </a:p>
          <a:p>
            <a:r>
              <a:rPr kumimoji="1" lang="ja-JP" altLang="en-US" dirty="0"/>
              <a:t>清潔感というカテゴリは３倍なので２ｘ３の６点が与えられます。</a:t>
            </a:r>
            <a:r>
              <a:rPr lang="ja-JP" altLang="en-US" dirty="0"/>
              <a:t>それと同様に梅ホテルは３ｘ１で３点です。</a:t>
            </a:r>
            <a:endParaRPr lang="en-US" altLang="ja-JP" dirty="0"/>
          </a:p>
          <a:p>
            <a:r>
              <a:rPr lang="ja-JP" altLang="en-US" dirty="0"/>
              <a:t>次に、食事のカテゴリを見ていきます。食事のカテゴリは２倍なので１位の松ホテルには２ｘ２の４点が入ります。同様に２位の梅ホテルには１ｘ２の２点が入ります。</a:t>
            </a:r>
            <a:endParaRPr lang="en-US" altLang="ja-JP" dirty="0"/>
          </a:p>
          <a:p>
            <a:r>
              <a:rPr lang="ja-JP" altLang="en-US" dirty="0"/>
              <a:t>最後に値段のカテゴリを見ていきます。値段のカテゴリは１倍なのでボルダ得点がそのまま入ります。</a:t>
            </a:r>
            <a:r>
              <a:rPr lang="ja-JP" altLang="en-US" dirty="0" err="1"/>
              <a:t>なので</a:t>
            </a:r>
            <a:r>
              <a:rPr lang="ja-JP" altLang="en-US" dirty="0"/>
              <a:t>１位の梅ホテルは２点、２位の松ホテルは１点となります。</a:t>
            </a:r>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59</a:t>
            </a:fld>
            <a:endParaRPr kumimoji="1" lang="ja-JP" altLang="en-US"/>
          </a:p>
        </p:txBody>
      </p:sp>
    </p:spTree>
    <p:extLst>
      <p:ext uri="{BB962C8B-B14F-4D97-AF65-F5344CB8AC3E}">
        <p14:creationId xmlns:p14="http://schemas.microsoft.com/office/powerpoint/2010/main" val="4038836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合計を計算すると、梅ホテルは７点、松ホテルは１１点となり、ボルダルールよりも大きな差で松ホテルが梅ホテルに勝利しました。</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60</a:t>
            </a:fld>
            <a:endParaRPr kumimoji="1" lang="ja-JP" altLang="en-US"/>
          </a:p>
        </p:txBody>
      </p:sp>
    </p:spTree>
    <p:extLst>
      <p:ext uri="{BB962C8B-B14F-4D97-AF65-F5344CB8AC3E}">
        <p14:creationId xmlns:p14="http://schemas.microsoft.com/office/powerpoint/2010/main" val="2621169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では、本稿の主題である多元的評価システムと</a:t>
            </a:r>
            <a:r>
              <a:rPr kumimoji="1" lang="en-US" altLang="ja-JP" dirty="0"/>
              <a:t>5</a:t>
            </a:r>
            <a:r>
              <a:rPr kumimoji="1" lang="ja-JP" altLang="en-US" dirty="0"/>
              <a:t>段階評価システムの比較をしていこうと思います。</a:t>
            </a:r>
          </a:p>
          <a:p>
            <a:r>
              <a:rPr lang="en-US" altLang="ja-JP" dirty="0"/>
              <a:t>5</a:t>
            </a:r>
            <a:r>
              <a:rPr lang="ja-JP" altLang="en-US" dirty="0"/>
              <a:t>段階評価システムと我々の考案した多元的評価システムを比較するためには，基準となる真の値が必要です。しかし，個人の選好にばらつきがあるため社会全体の正確な選好を把握することは困難です。例えば、社会全体における梨とリンゴの正しい選好は測定不可能だし、レジャーにおける海と山なども同様に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61</a:t>
            </a:fld>
            <a:endParaRPr kumimoji="1" lang="ja-JP" altLang="en-US"/>
          </a:p>
        </p:txBody>
      </p:sp>
    </p:spTree>
    <p:extLst>
      <p:ext uri="{BB962C8B-B14F-4D97-AF65-F5344CB8AC3E}">
        <p14:creationId xmlns:p14="http://schemas.microsoft.com/office/powerpoint/2010/main" val="3283772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社会全体としての真の選好は測定できないので，本研究では被験者にあらかじめ真の値を教えることにしました。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62</a:t>
            </a:fld>
            <a:endParaRPr kumimoji="1" lang="ja-JP" altLang="en-US"/>
          </a:p>
        </p:txBody>
      </p:sp>
    </p:spTree>
    <p:extLst>
      <p:ext uri="{BB962C8B-B14F-4D97-AF65-F5344CB8AC3E}">
        <p14:creationId xmlns:p14="http://schemas.microsoft.com/office/powerpoint/2010/main" val="67038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バイアスによって生じる矛盾を小さくするには、</a:t>
            </a:r>
            <a:r>
              <a:rPr kumimoji="1" lang="en-US" altLang="ja-JP" dirty="0"/>
              <a:t>$$</a:t>
            </a:r>
            <a:r>
              <a:rPr lang="ja-JP" altLang="en-US" sz="1200" dirty="0"/>
              <a:t>物事を相対的に評価する方法が効果的です。</a:t>
            </a:r>
            <a:r>
              <a:rPr lang="en-US" altLang="ja-JP" sz="1200" dirty="0"/>
              <a:t>$$</a:t>
            </a:r>
            <a:r>
              <a:rPr lang="ja-JP" altLang="en-US" sz="1200" dirty="0"/>
              <a:t>物事を相対的に評価するには、</a:t>
            </a:r>
            <a:r>
              <a:rPr kumimoji="1" lang="ja-JP" altLang="en-US" dirty="0"/>
              <a:t>我々が考案した、ボルダルールを応用する多元的評価システムが適していると考えられます。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5</a:t>
            </a:fld>
            <a:endParaRPr kumimoji="1" lang="ja-JP" altLang="en-US"/>
          </a:p>
        </p:txBody>
      </p:sp>
    </p:spTree>
    <p:extLst>
      <p:ext uri="{BB962C8B-B14F-4D97-AF65-F5344CB8AC3E}">
        <p14:creationId xmlns:p14="http://schemas.microsoft.com/office/powerpoint/2010/main" val="2624777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真の選好を教える方法として、数当てゲームを採用しました。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63</a:t>
            </a:fld>
            <a:endParaRPr kumimoji="1" lang="ja-JP" altLang="en-US"/>
          </a:p>
        </p:txBody>
      </p:sp>
    </p:spTree>
    <p:extLst>
      <p:ext uri="{BB962C8B-B14F-4D97-AF65-F5344CB8AC3E}">
        <p14:creationId xmlns:p14="http://schemas.microsoft.com/office/powerpoint/2010/main" val="659900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数当てゲームは私たちが考案した</a:t>
            </a:r>
            <a:r>
              <a:rPr kumimoji="1" lang="en-US" altLang="ja-JP" dirty="0"/>
              <a:t>web</a:t>
            </a:r>
            <a:r>
              <a:rPr kumimoji="1" lang="ja-JP" altLang="en-US" dirty="0"/>
              <a:t>ゲームです。これからルールを説明します。数当てゲームには青いボタンが６つ登場し、</a:t>
            </a:r>
            <a:r>
              <a:rPr kumimoji="1" lang="en-US" altLang="ja-JP" dirty="0"/>
              <a:t>A</a:t>
            </a:r>
            <a:r>
              <a:rPr kumimoji="1" lang="ja-JP" altLang="en-US" dirty="0"/>
              <a:t>グループと</a:t>
            </a:r>
            <a:r>
              <a:rPr kumimoji="1" lang="en-US" altLang="ja-JP" dirty="0"/>
              <a:t>B</a:t>
            </a:r>
            <a:r>
              <a:rPr kumimoji="1" lang="ja-JP" altLang="en-US" dirty="0"/>
              <a:t>グループの２つに分かれています。被験者は</a:t>
            </a:r>
            <a:r>
              <a:rPr kumimoji="1" lang="en-US" altLang="ja-JP" dirty="0"/>
              <a:t>A</a:t>
            </a:r>
            <a:r>
              <a:rPr kumimoji="1" lang="ja-JP" altLang="en-US" dirty="0"/>
              <a:t>グループの中から１つ、</a:t>
            </a:r>
            <a:r>
              <a:rPr kumimoji="1" lang="en-US" altLang="ja-JP" dirty="0"/>
              <a:t>B</a:t>
            </a:r>
            <a:r>
              <a:rPr kumimoji="1" lang="ja-JP" altLang="en-US" dirty="0"/>
              <a:t>グループの中から１つを選択し、選択した</a:t>
            </a:r>
            <a:r>
              <a:rPr kumimoji="1" lang="en-US" altLang="ja-JP" dirty="0"/>
              <a:t>2</a:t>
            </a:r>
            <a:r>
              <a:rPr kumimoji="1" lang="ja-JP" altLang="en-US" dirty="0" err="1"/>
              <a:t>つの</a:t>
            </a:r>
            <a:r>
              <a:rPr kumimoji="1" lang="ja-JP" altLang="en-US" dirty="0"/>
              <a:t>ボタンに割り振られたポイントの合計を報酬として獲得できます。ボタンに割り振られたポイントですが、</a:t>
            </a:r>
            <a:r>
              <a:rPr kumimoji="1" lang="en-US" altLang="ja-JP" dirty="0"/>
              <a:t>A</a:t>
            </a:r>
            <a:r>
              <a:rPr kumimoji="1" lang="ja-JP" altLang="en-US" dirty="0"/>
              <a:t>グループ３点、６点、９点が割り振られており、</a:t>
            </a:r>
            <a:r>
              <a:rPr kumimoji="1" lang="en-US" altLang="ja-JP" dirty="0"/>
              <a:t>B</a:t>
            </a:r>
            <a:r>
              <a:rPr kumimoji="1" lang="ja-JP" altLang="en-US" dirty="0"/>
              <a:t>グループには１点、２点、３点が割り振られています。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64</a:t>
            </a:fld>
            <a:endParaRPr kumimoji="1" lang="ja-JP" altLang="en-US"/>
          </a:p>
        </p:txBody>
      </p:sp>
    </p:spTree>
    <p:extLst>
      <p:ext uri="{BB962C8B-B14F-4D97-AF65-F5344CB8AC3E}">
        <p14:creationId xmlns:p14="http://schemas.microsoft.com/office/powerpoint/2010/main" val="3294009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ここで、グループごとのポイントに注目すると</a:t>
            </a:r>
            <a:r>
              <a:rPr kumimoji="1" lang="en-US" altLang="ja-JP" dirty="0"/>
              <a:t>A</a:t>
            </a:r>
            <a:r>
              <a:rPr kumimoji="1" lang="ja-JP" altLang="en-US" dirty="0"/>
              <a:t>グループは</a:t>
            </a:r>
            <a:r>
              <a:rPr kumimoji="1" lang="en-US" altLang="ja-JP" dirty="0"/>
              <a:t>B</a:t>
            </a:r>
            <a:r>
              <a:rPr kumimoji="1" lang="ja-JP" altLang="en-US" dirty="0"/>
              <a:t>グループの３倍のポイントであることが分かります。また、６つのボタンそれぞれに割り振られたポイントは表示されないため、被験者は自分が獲得したポイントからそれぞれのボタンの値を推測することに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65</a:t>
            </a:fld>
            <a:endParaRPr kumimoji="1" lang="ja-JP" altLang="en-US"/>
          </a:p>
        </p:txBody>
      </p:sp>
    </p:spTree>
    <p:extLst>
      <p:ext uri="{BB962C8B-B14F-4D97-AF65-F5344CB8AC3E}">
        <p14:creationId xmlns:p14="http://schemas.microsoft.com/office/powerpoint/2010/main" val="414490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以上のことを踏まえ、実際のプレイ動画を見たいと思います。まず、</a:t>
            </a:r>
            <a:r>
              <a:rPr kumimoji="1" lang="en-US" altLang="ja-JP" dirty="0"/>
              <a:t>A</a:t>
            </a:r>
            <a:r>
              <a:rPr kumimoji="1" lang="ja-JP" altLang="en-US" dirty="0"/>
              <a:t>２を選択します。次に</a:t>
            </a:r>
            <a:r>
              <a:rPr kumimoji="1" lang="en-US" altLang="ja-JP" dirty="0"/>
              <a:t>B</a:t>
            </a:r>
            <a:r>
              <a:rPr kumimoji="1" lang="ja-JP" altLang="en-US" dirty="0"/>
              <a:t>１を選択します。この場合、６ポイントでした。いったんリセットして、また</a:t>
            </a:r>
            <a:r>
              <a:rPr kumimoji="1" lang="en-US" altLang="ja-JP" dirty="0"/>
              <a:t>A2</a:t>
            </a:r>
            <a:r>
              <a:rPr kumimoji="1" lang="ja-JP" altLang="en-US" dirty="0"/>
              <a:t>を選びます。そして</a:t>
            </a:r>
            <a:r>
              <a:rPr kumimoji="1" lang="en-US" altLang="ja-JP" dirty="0"/>
              <a:t>B</a:t>
            </a:r>
            <a:r>
              <a:rPr kumimoji="1" lang="ja-JP" altLang="en-US" dirty="0"/>
              <a:t>３を選択します。すると１０ポイントでした。</a:t>
            </a:r>
            <a:endParaRPr kumimoji="1" lang="en-US" altLang="ja-JP" dirty="0"/>
          </a:p>
          <a:p>
            <a:endParaRPr kumimoji="1" lang="en-US" altLang="ja-JP" dirty="0"/>
          </a:p>
          <a:p>
            <a:r>
              <a:rPr kumimoji="1" lang="ja-JP" altLang="en-US" dirty="0"/>
              <a:t>このようなことを繰り返し、どのボタンが何ポイント保持しているかを体感的に理解させます。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66</a:t>
            </a:fld>
            <a:endParaRPr kumimoji="1" lang="ja-JP" altLang="en-US"/>
          </a:p>
        </p:txBody>
      </p:sp>
    </p:spTree>
    <p:extLst>
      <p:ext uri="{BB962C8B-B14F-4D97-AF65-F5344CB8AC3E}">
        <p14:creationId xmlns:p14="http://schemas.microsoft.com/office/powerpoint/2010/main" val="34571277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数当てゲームの終了後、</a:t>
            </a:r>
            <a:r>
              <a:rPr kumimoji="1" lang="en-US" altLang="ja-JP" dirty="0"/>
              <a:t>6</a:t>
            </a:r>
            <a:r>
              <a:rPr kumimoji="1" lang="ja-JP" altLang="en-US" dirty="0" err="1"/>
              <a:t>つの</a:t>
            </a:r>
            <a:r>
              <a:rPr kumimoji="1" lang="ja-JP" altLang="en-US" dirty="0"/>
              <a:t>ボタンを</a:t>
            </a:r>
            <a:r>
              <a:rPr lang="en-US" altLang="ja-JP" sz="1200" dirty="0"/>
              <a:t>5</a:t>
            </a:r>
            <a:r>
              <a:rPr lang="ja-JP" altLang="en-US" sz="1200" dirty="0"/>
              <a:t>段階評価システムと</a:t>
            </a:r>
            <a:r>
              <a:rPr kumimoji="1" lang="ja-JP" altLang="en-US" sz="1200" dirty="0"/>
              <a:t>多元的評価システムのそれぞれで質問します。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67</a:t>
            </a:fld>
            <a:endParaRPr kumimoji="1" lang="ja-JP" altLang="en-US"/>
          </a:p>
        </p:txBody>
      </p:sp>
    </p:spTree>
    <p:extLst>
      <p:ext uri="{BB962C8B-B14F-4D97-AF65-F5344CB8AC3E}">
        <p14:creationId xmlns:p14="http://schemas.microsoft.com/office/powerpoint/2010/main" val="271013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これは、実際に</a:t>
            </a:r>
            <a:r>
              <a:rPr kumimoji="1" lang="en-US" altLang="ja-JP" dirty="0"/>
              <a:t>5</a:t>
            </a:r>
            <a:r>
              <a:rPr kumimoji="1" lang="ja-JP" altLang="en-US" dirty="0"/>
              <a:t>段階評価している動画です。被験者はスライダーを動かして６つのボタンを５段階評価します。被験者は影響力が最も小さいと思われる１から影響力の最も大きいと思われる５まで、自由な自然数を選ぶことができます。これを</a:t>
            </a:r>
            <a:r>
              <a:rPr kumimoji="1" lang="en-US" altLang="ja-JP" dirty="0"/>
              <a:t>6</a:t>
            </a:r>
            <a:r>
              <a:rPr kumimoji="1" lang="ja-JP" altLang="en-US" dirty="0"/>
              <a:t>回繰り返し、すべてのボタンを評価し終えたら、多元的評価に移ります。</a:t>
            </a:r>
            <a:endParaRPr kumimoji="1" lang="en-US" altLang="ja-JP" dirty="0"/>
          </a:p>
          <a:p>
            <a:endParaRPr kumimoji="1" lang="en-US" altLang="ja-JP" dirty="0"/>
          </a:p>
          <a:p>
            <a:r>
              <a:rPr kumimoji="1" lang="ja-JP" altLang="en-US" dirty="0"/>
              <a:t>また、ユーザーごとにスライドの始まりを左右に振り分けているので、インターフェースによるバイアスは取り除かれます。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68</a:t>
            </a:fld>
            <a:endParaRPr kumimoji="1" lang="ja-JP" altLang="en-US"/>
          </a:p>
        </p:txBody>
      </p:sp>
    </p:spTree>
    <p:extLst>
      <p:ext uri="{BB962C8B-B14F-4D97-AF65-F5344CB8AC3E}">
        <p14:creationId xmlns:p14="http://schemas.microsoft.com/office/powerpoint/2010/main" val="3439740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これが、多元的評価システムでボタンを評価している動画です。まず、</a:t>
            </a:r>
            <a:r>
              <a:rPr kumimoji="1" lang="en-US" altLang="ja-JP" dirty="0"/>
              <a:t>A</a:t>
            </a:r>
            <a:r>
              <a:rPr kumimoji="1" lang="ja-JP" altLang="en-US" dirty="0"/>
              <a:t>グループの中でポイントが大きかった順に並び替えてもらいます。同様に</a:t>
            </a:r>
            <a:r>
              <a:rPr kumimoji="1" lang="en-US" altLang="ja-JP" dirty="0"/>
              <a:t>B</a:t>
            </a:r>
            <a:r>
              <a:rPr kumimoji="1" lang="ja-JP" altLang="en-US" dirty="0"/>
              <a:t>グループも並び替えます。最後に獲得ポイントにより大きな影響を与えたグループを選んでもらいます。</a:t>
            </a:r>
            <a:r>
              <a:rPr kumimoji="1" lang="en-US" altLang="ja-JP" dirty="0"/>
              <a:t>B</a:t>
            </a:r>
            <a:r>
              <a:rPr kumimoji="1" lang="ja-JP" altLang="en-US" dirty="0"/>
              <a:t>グループより</a:t>
            </a:r>
            <a:r>
              <a:rPr kumimoji="1" lang="en-US" altLang="ja-JP" dirty="0"/>
              <a:t>A</a:t>
            </a:r>
            <a:r>
              <a:rPr kumimoji="1" lang="ja-JP" altLang="en-US" dirty="0"/>
              <a:t>の方が３倍大きいので当然</a:t>
            </a:r>
            <a:r>
              <a:rPr kumimoji="1" lang="en-US" altLang="ja-JP" dirty="0"/>
              <a:t>A</a:t>
            </a:r>
            <a:r>
              <a:rPr kumimoji="1" lang="ja-JP" altLang="en-US" dirty="0"/>
              <a:t>が１位です。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69</a:t>
            </a:fld>
            <a:endParaRPr kumimoji="1" lang="ja-JP" altLang="en-US"/>
          </a:p>
        </p:txBody>
      </p:sp>
    </p:spTree>
    <p:extLst>
      <p:ext uri="{BB962C8B-B14F-4D97-AF65-F5344CB8AC3E}">
        <p14:creationId xmlns:p14="http://schemas.microsoft.com/office/powerpoint/2010/main" val="1088228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以上のような実験を</a:t>
            </a:r>
            <a:r>
              <a:rPr lang="en-US" altLang="ja-JP" dirty="0"/>
              <a:t>169</a:t>
            </a:r>
            <a:r>
              <a:rPr lang="ja-JP" altLang="en-US" dirty="0"/>
              <a:t>人に対して行い、データを集計したところ、</a:t>
            </a:r>
            <a:r>
              <a:rPr lang="en-US" altLang="ja-JP" dirty="0"/>
              <a:t>5 </a:t>
            </a:r>
            <a:r>
              <a:rPr lang="ja-JP" altLang="en-US" dirty="0"/>
              <a:t>段階評価システムで真の値と一致した回答者 は</a:t>
            </a:r>
            <a:r>
              <a:rPr lang="en-US" altLang="ja-JP" dirty="0"/>
              <a:t>169</a:t>
            </a:r>
            <a:r>
              <a:rPr lang="ja-JP" altLang="en-US" dirty="0"/>
              <a:t>名中</a:t>
            </a:r>
            <a:r>
              <a:rPr lang="en-US" altLang="ja-JP" dirty="0"/>
              <a:t>5</a:t>
            </a:r>
            <a:r>
              <a:rPr lang="ja-JP" altLang="en-US" dirty="0"/>
              <a:t>名でした．一方、多元的評価システムで 真の値と一致した回答者は </a:t>
            </a:r>
            <a:r>
              <a:rPr lang="en-US" altLang="ja-JP" dirty="0"/>
              <a:t>169 </a:t>
            </a:r>
            <a:r>
              <a:rPr lang="ja-JP" altLang="en-US" dirty="0"/>
              <a:t>名中 </a:t>
            </a:r>
            <a:r>
              <a:rPr lang="en-US" altLang="ja-JP" dirty="0"/>
              <a:t>73 </a:t>
            </a:r>
            <a:r>
              <a:rPr lang="ja-JP" altLang="en-US" dirty="0"/>
              <a:t>名でした．なお，</a:t>
            </a:r>
            <a:r>
              <a:rPr lang="en-US" altLang="ja-JP" dirty="0"/>
              <a:t>5 </a:t>
            </a:r>
            <a:r>
              <a:rPr lang="ja-JP" altLang="en-US" dirty="0"/>
              <a:t>段階評価システムで真の値と一致した回答者は全員が多元的評価システムでも真の値と一致しました． 　このことから，少なくとも</a:t>
            </a:r>
            <a:r>
              <a:rPr lang="en-US" altLang="ja-JP" dirty="0"/>
              <a:t>5</a:t>
            </a:r>
            <a:r>
              <a:rPr lang="ja-JP" altLang="en-US" dirty="0"/>
              <a:t>段階評価システムよりも 多元的評価システムの方が個人の選好を正確に回答できると思われます．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70</a:t>
            </a:fld>
            <a:endParaRPr kumimoji="1" lang="ja-JP" altLang="en-US"/>
          </a:p>
        </p:txBody>
      </p:sp>
    </p:spTree>
    <p:extLst>
      <p:ext uri="{BB962C8B-B14F-4D97-AF65-F5344CB8AC3E}">
        <p14:creationId xmlns:p14="http://schemas.microsoft.com/office/powerpoint/2010/main" val="3288193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a:t>
            </a:r>
            <a:r>
              <a:rPr kumimoji="1" lang="ja-JP" altLang="en-US" dirty="0" err="1"/>
              <a:t>なので</a:t>
            </a:r>
            <a:r>
              <a:rPr kumimoji="1" lang="ja-JP" altLang="en-US" dirty="0"/>
              <a:t>今後は、実験結果をより科学的に分析するために、</a:t>
            </a:r>
            <a:r>
              <a:rPr lang="ja-JP" altLang="en-US" dirty="0"/>
              <a:t>実際の損得と関係づけられた顕示選好を取り出す実験を考えたいと思います。</a:t>
            </a:r>
            <a:endParaRPr lang="en-US" altLang="ja-JP" dirty="0"/>
          </a:p>
          <a:p>
            <a:endParaRPr lang="en-US" altLang="ja-JP" dirty="0"/>
          </a:p>
          <a:p>
            <a:r>
              <a:rPr lang="ja-JP" altLang="en-US" dirty="0"/>
              <a:t>その方法として、数理モデルを作り、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71</a:t>
            </a:fld>
            <a:endParaRPr kumimoji="1" lang="ja-JP" altLang="en-US"/>
          </a:p>
        </p:txBody>
      </p:sp>
    </p:spTree>
    <p:extLst>
      <p:ext uri="{BB962C8B-B14F-4D97-AF65-F5344CB8AC3E}">
        <p14:creationId xmlns:p14="http://schemas.microsoft.com/office/powerpoint/2010/main" val="27333381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今回の実験結果より、以下の課題が見つかりました。</a:t>
            </a:r>
            <a:endParaRPr kumimoji="1" lang="en-US" altLang="ja-JP" dirty="0"/>
          </a:p>
          <a:p>
            <a:endParaRPr kumimoji="1" lang="en-US" altLang="ja-JP" dirty="0"/>
          </a:p>
          <a:p>
            <a:r>
              <a:rPr kumimoji="1" lang="ja-JP" altLang="en-US" dirty="0"/>
              <a:t>一つ目は、経済学において、アンケート調査のような表明選好は科学的根拠とはみなされない点です。今後は、実験結果をより科学的に分析するために、</a:t>
            </a:r>
            <a:r>
              <a:rPr lang="ja-JP" altLang="en-US" dirty="0"/>
              <a:t>実際の損得と関係づけられた顕示選好を取り出す実験を考える必要があります。</a:t>
            </a:r>
            <a:endParaRPr lang="en-US" altLang="ja-JP" dirty="0"/>
          </a:p>
          <a:p>
            <a:endParaRPr lang="en-US" altLang="ja-JP" dirty="0"/>
          </a:p>
          <a:p>
            <a:r>
              <a:rPr lang="ja-JP" altLang="en-US" dirty="0"/>
              <a:t>実験を考えるにあたり、数理モデルを作成し、多元的評価システムの望ましい性質を数学的に説明したいと考えております。このような分野は社会選択理論と呼ばれ、膨大な先行研究があるので、それらを参考にして今後の研究を進めていきたいで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72</a:t>
            </a:fld>
            <a:endParaRPr kumimoji="1" lang="ja-JP" altLang="en-US"/>
          </a:p>
        </p:txBody>
      </p:sp>
    </p:spTree>
    <p:extLst>
      <p:ext uri="{BB962C8B-B14F-4D97-AF65-F5344CB8AC3E}">
        <p14:creationId xmlns:p14="http://schemas.microsoft.com/office/powerpoint/2010/main" val="116552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多元的評価システムを説明する前に、基礎となるボルダルールについて説明しましょう。ボルダルールとは、１７００年代にフランスの科学者ボルダが提唱した投票ルールです。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6</a:t>
            </a:fld>
            <a:endParaRPr kumimoji="1" lang="ja-JP" altLang="en-US"/>
          </a:p>
        </p:txBody>
      </p:sp>
    </p:spTree>
    <p:extLst>
      <p:ext uri="{BB962C8B-B14F-4D97-AF65-F5344CB8AC3E}">
        <p14:creationId xmlns:p14="http://schemas.microsoft.com/office/powerpoint/2010/main" val="26198861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ところで、本文では触れられませんでしたが</a:t>
            </a:r>
            <a:r>
              <a:rPr kumimoji="1" lang="en-US" altLang="ja-JP" sz="1200" dirty="0"/>
              <a:t>5</a:t>
            </a:r>
            <a:r>
              <a:rPr kumimoji="1" lang="ja-JP" altLang="en-US" sz="1200" dirty="0"/>
              <a:t>段階評価は評価対象と評価軸が増えると回答項目が指数的に増加し組み合わせ爆発が起こります。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73</a:t>
            </a:fld>
            <a:endParaRPr kumimoji="1" lang="ja-JP" altLang="en-US"/>
          </a:p>
        </p:txBody>
      </p:sp>
    </p:spTree>
    <p:extLst>
      <p:ext uri="{BB962C8B-B14F-4D97-AF65-F5344CB8AC3E}">
        <p14:creationId xmlns:p14="http://schemas.microsoft.com/office/powerpoint/2010/main" val="3641051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一方で、多元的評価システムは並び替えなので質問数が</a:t>
            </a:r>
            <a:r>
              <a:rPr kumimoji="1" lang="ja-JP" altLang="en-US" sz="1200" dirty="0"/>
              <a:t>線形増加します。そのため</a:t>
            </a:r>
            <a:r>
              <a:rPr lang="ja-JP" altLang="en-US" sz="1200" dirty="0"/>
              <a:t>、</a:t>
            </a:r>
            <a:r>
              <a:rPr lang="ja-JP" altLang="en-US" sz="1200" dirty="0">
                <a:solidFill>
                  <a:srgbClr val="000000"/>
                </a:solidFill>
              </a:rPr>
              <a:t>組み合わせ爆発が起こりません。</a:t>
            </a:r>
            <a:endParaRPr lang="en-US" altLang="ja-JP"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これは、</a:t>
            </a:r>
            <a:r>
              <a:rPr lang="en-US" altLang="ja-JP" sz="1200" dirty="0"/>
              <a:t>Web</a:t>
            </a:r>
            <a:r>
              <a:rPr lang="ja-JP" altLang="en-US" sz="1200" dirty="0"/>
              <a:t>アンケートなど、回答者に負担を強いられない場合には答えさせやすい質問方法です。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74</a:t>
            </a:fld>
            <a:endParaRPr kumimoji="1" lang="ja-JP" altLang="en-US"/>
          </a:p>
        </p:txBody>
      </p:sp>
    </p:spTree>
    <p:extLst>
      <p:ext uri="{BB962C8B-B14F-4D97-AF65-F5344CB8AC3E}">
        <p14:creationId xmlns:p14="http://schemas.microsoft.com/office/powerpoint/2010/main" val="658901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それでは最後に、本発表のまとめ</a:t>
            </a:r>
            <a:r>
              <a:rPr lang="ja-JP" altLang="en-US" dirty="0"/>
              <a:t>を述べたいと思います。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５段階評価システムよりも多元的評価システムの方が人々の意見を正確に反映できます。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ですので、今後は多元的評価システムの有用性をより科学的に実証し、５段階評価よりも優れたシステムとして世の中に発信していきたいと思います。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75</a:t>
            </a:fld>
            <a:endParaRPr kumimoji="1" lang="ja-JP" altLang="en-US"/>
          </a:p>
        </p:txBody>
      </p:sp>
    </p:spTree>
    <p:extLst>
      <p:ext uri="{BB962C8B-B14F-4D97-AF65-F5344CB8AC3E}">
        <p14:creationId xmlns:p14="http://schemas.microsoft.com/office/powerpoint/2010/main" val="132685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ボルダルールについて実際の例を通して説明します。この表はある選挙の集計結果です。この選挙では</a:t>
            </a:r>
            <a:r>
              <a:rPr kumimoji="1" lang="en-US" altLang="ja-JP" dirty="0"/>
              <a:t>$$</a:t>
            </a:r>
            <a:r>
              <a:rPr kumimoji="1" lang="ja-JP" altLang="en-US" dirty="0"/>
              <a:t>４人と７人の合計１１名が</a:t>
            </a:r>
            <a:r>
              <a:rPr kumimoji="1" lang="ja-JP" altLang="en-US" dirty="0" err="1"/>
              <a:t>ｘ</a:t>
            </a:r>
            <a:r>
              <a:rPr kumimoji="1" lang="ja-JP" altLang="en-US" dirty="0"/>
              <a:t>、</a:t>
            </a:r>
            <a:r>
              <a:rPr kumimoji="1" lang="ja-JP" altLang="en-US" dirty="0" err="1"/>
              <a:t>ｙ</a:t>
            </a:r>
            <a:r>
              <a:rPr kumimoji="1" lang="ja-JP" altLang="en-US" dirty="0"/>
              <a:t>、ｚの３人に投票しています。このとき、４名の投票者が</a:t>
            </a:r>
            <a:r>
              <a:rPr kumimoji="1" lang="en-US" altLang="ja-JP" dirty="0"/>
              <a:t>$$x$$z$$y</a:t>
            </a:r>
            <a:r>
              <a:rPr kumimoji="1" lang="ja-JP" altLang="en-US" dirty="0"/>
              <a:t>の順に好ましいと思っています。それ以外の７名は</a:t>
            </a:r>
            <a:r>
              <a:rPr kumimoji="1" lang="en-US" altLang="ja-JP" dirty="0"/>
              <a:t>$$y$$z$$x</a:t>
            </a:r>
            <a:r>
              <a:rPr kumimoji="1" lang="ja-JP" altLang="en-US" dirty="0"/>
              <a:t>の順で好ましいと思っています。ボルダルールでは１位が</a:t>
            </a:r>
            <a:r>
              <a:rPr kumimoji="1" lang="en-US" altLang="ja-JP" dirty="0"/>
              <a:t>$$</a:t>
            </a:r>
            <a:r>
              <a:rPr kumimoji="1" lang="ja-JP" altLang="en-US" dirty="0"/>
              <a:t>３点、２位が</a:t>
            </a:r>
            <a:r>
              <a:rPr kumimoji="1" lang="en-US" altLang="ja-JP" dirty="0"/>
              <a:t>$$</a:t>
            </a:r>
            <a:r>
              <a:rPr kumimoji="1" lang="ja-JP" altLang="en-US" dirty="0"/>
              <a:t>２点、３位が</a:t>
            </a:r>
            <a:r>
              <a:rPr kumimoji="1" lang="en-US" altLang="ja-JP" dirty="0"/>
              <a:t>$$</a:t>
            </a:r>
            <a:r>
              <a:rPr kumimoji="1" lang="ja-JP" altLang="en-US" dirty="0"/>
              <a:t>１点という得点をそれぞれ割り振ります。それに人数をかけて個別のポイントを計算します。実際に計算すると、４人の列は順位のポイントを</a:t>
            </a:r>
            <a:r>
              <a:rPr kumimoji="1" lang="en-US" altLang="ja-JP" dirty="0"/>
              <a:t>$$</a:t>
            </a:r>
            <a:r>
              <a:rPr kumimoji="1" lang="ja-JP" altLang="en-US" dirty="0"/>
              <a:t>４倍すればいいので、</a:t>
            </a:r>
            <a:r>
              <a:rPr kumimoji="1" lang="ja-JP" altLang="en-US" dirty="0" err="1"/>
              <a:t>ｘ</a:t>
            </a:r>
            <a:r>
              <a:rPr kumimoji="1" lang="ja-JP" altLang="en-US" dirty="0"/>
              <a:t>は</a:t>
            </a:r>
            <a:r>
              <a:rPr kumimoji="1" lang="en-US" altLang="ja-JP" dirty="0"/>
              <a:t>$$</a:t>
            </a:r>
            <a:r>
              <a:rPr kumimoji="1" lang="ja-JP" altLang="en-US" dirty="0"/>
              <a:t>１２点、</a:t>
            </a:r>
            <a:r>
              <a:rPr kumimoji="1" lang="en-US" altLang="ja-JP" dirty="0"/>
              <a:t>$$</a:t>
            </a:r>
            <a:r>
              <a:rPr kumimoji="1" lang="ja-JP" altLang="en-US" dirty="0"/>
              <a:t>ｚは８点、</a:t>
            </a:r>
            <a:r>
              <a:rPr kumimoji="1" lang="en-US" altLang="ja-JP" dirty="0"/>
              <a:t>$$</a:t>
            </a:r>
            <a:r>
              <a:rPr kumimoji="1" lang="ja-JP" altLang="en-US" dirty="0" err="1"/>
              <a:t>ｙ</a:t>
            </a:r>
            <a:r>
              <a:rPr kumimoji="1" lang="ja-JP" altLang="en-US" dirty="0"/>
              <a:t>は</a:t>
            </a:r>
            <a:r>
              <a:rPr kumimoji="1" lang="en-US" altLang="ja-JP" dirty="0"/>
              <a:t>4</a:t>
            </a:r>
            <a:r>
              <a:rPr kumimoji="1" lang="ja-JP" altLang="en-US" dirty="0"/>
              <a:t>点です。同様に</a:t>
            </a:r>
            <a:r>
              <a:rPr kumimoji="1" lang="en-US" altLang="ja-JP" dirty="0"/>
              <a:t>$$</a:t>
            </a:r>
            <a:r>
              <a:rPr kumimoji="1" lang="ja-JP" altLang="en-US" dirty="0"/>
              <a:t>７人の列も順位の点数かける人数で計算できます。そして、これらを合計すると、</a:t>
            </a:r>
            <a:r>
              <a:rPr kumimoji="1" lang="en-US" altLang="ja-JP" dirty="0"/>
              <a:t>$$</a:t>
            </a:r>
            <a:r>
              <a:rPr kumimoji="1" lang="ja-JP" altLang="en-US" dirty="0" err="1"/>
              <a:t>ｘ</a:t>
            </a:r>
            <a:r>
              <a:rPr kumimoji="1" lang="ja-JP" altLang="en-US" dirty="0"/>
              <a:t>、</a:t>
            </a:r>
            <a:r>
              <a:rPr kumimoji="1" lang="en-US" altLang="ja-JP" dirty="0"/>
              <a:t>$$</a:t>
            </a:r>
            <a:r>
              <a:rPr kumimoji="1" lang="ja-JP" altLang="en-US" dirty="0" err="1"/>
              <a:t>ｙ</a:t>
            </a:r>
            <a:r>
              <a:rPr kumimoji="1" lang="ja-JP" altLang="en-US" dirty="0"/>
              <a:t>、</a:t>
            </a:r>
            <a:r>
              <a:rPr kumimoji="1" lang="en-US" altLang="ja-JP" dirty="0"/>
              <a:t>$$</a:t>
            </a:r>
            <a:r>
              <a:rPr kumimoji="1" lang="ja-JP" altLang="en-US" dirty="0" err="1"/>
              <a:t>ｚ</a:t>
            </a:r>
            <a:r>
              <a:rPr kumimoji="1" lang="ja-JP" altLang="en-US" dirty="0"/>
              <a:t>の最終的は得点が算出されます。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つまり、重み付け計算するということです。実際に得点計算すると、順位の得点かける人数となります。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7</a:t>
            </a:fld>
            <a:endParaRPr kumimoji="1" lang="ja-JP" altLang="en-US"/>
          </a:p>
        </p:txBody>
      </p:sp>
    </p:spTree>
    <p:extLst>
      <p:ext uri="{BB962C8B-B14F-4D97-AF65-F5344CB8AC3E}">
        <p14:creationId xmlns:p14="http://schemas.microsoft.com/office/powerpoint/2010/main" val="171116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しかし、このシステムは複数人の意見集約方法であるため、</a:t>
            </a:r>
            <a:r>
              <a:rPr kumimoji="1" lang="en-US" altLang="ja-JP" dirty="0"/>
              <a:t>$$</a:t>
            </a:r>
            <a:r>
              <a:rPr kumimoji="1" lang="ja-JP" altLang="en-US" dirty="0"/>
              <a:t>１人が一つの事柄を評価する５段階評価システムの代わりにはなりません。</a:t>
            </a:r>
            <a:r>
              <a:rPr kumimoji="1" lang="en-US" altLang="ja-JP" dirty="0"/>
              <a:t>$$</a:t>
            </a:r>
            <a:r>
              <a:rPr kumimoji="1" lang="ja-JP" altLang="en-US" dirty="0"/>
              <a:t>そこで、この表の人数の部分を評価軸に置き換え、これも並び替えすることで、一人が一つのことを評価できるシステムを開発しました。これを多元的評価システムと呼ぶことにします。</a:t>
            </a:r>
          </a:p>
        </p:txBody>
      </p:sp>
      <p:sp>
        <p:nvSpPr>
          <p:cNvPr id="4" name="スライド番号プレースホルダー 3"/>
          <p:cNvSpPr>
            <a:spLocks noGrp="1"/>
          </p:cNvSpPr>
          <p:nvPr>
            <p:ph type="sldNum" sz="quarter" idx="10"/>
          </p:nvPr>
        </p:nvSpPr>
        <p:spPr/>
        <p:txBody>
          <a:bodyPr/>
          <a:lstStyle/>
          <a:p>
            <a:fld id="{F24557D3-D422-4633-9182-5FF1D8D7C391}" type="slidenum">
              <a:rPr kumimoji="1" lang="ja-JP" altLang="en-US" smtClean="0"/>
              <a:t>8</a:t>
            </a:fld>
            <a:endParaRPr kumimoji="1" lang="ja-JP" altLang="en-US"/>
          </a:p>
        </p:txBody>
      </p:sp>
    </p:spTree>
    <p:extLst>
      <p:ext uri="{BB962C8B-B14F-4D97-AF65-F5344CB8AC3E}">
        <p14:creationId xmlns:p14="http://schemas.microsoft.com/office/powerpoint/2010/main" val="38204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70A9A93-E4A7-4674-B7AF-326C49913CC3}"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/25</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5707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A43C74-40B3-44F1-9532-DE6C1C06ADB8}"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1730923314"/>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88D993A-003D-4E30-AE23-935219ED8EB3}"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425723574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39F667B-1F5A-47F8-9975-BC94C4C5E580}"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8625623" y="6459785"/>
            <a:ext cx="2530057" cy="365125"/>
          </a:xfrm>
        </p:spPr>
        <p:txBody>
          <a:bodyPr/>
          <a:lstStyle>
            <a:lvl1pPr>
              <a:defRPr sz="2800"/>
            </a:lvl1p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260436783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3BCB9DA-2AF7-4EEA-9CF3-4E685D775629}" type="datetime1">
              <a:rPr kumimoji="1" lang="ja-JP" altLang="en-US" smtClean="0"/>
              <a:t>2016/12/1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026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BDE5F7-70E6-406B-B79C-7AE178C118C0}" type="datetime1">
              <a:rPr kumimoji="1" lang="ja-JP" altLang="en-US" smtClean="0"/>
              <a:t>2016/12/1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23949760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1C747D-7164-43CF-8C59-E3F6EEE9613C}" type="datetime1">
              <a:rPr kumimoji="1" lang="ja-JP" altLang="en-US" smtClean="0"/>
              <a:t>2016/12/1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22777572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E5FA6F9-A02F-414B-8ADA-42A37A5A77DC}" type="datetime1">
              <a:rPr kumimoji="1" lang="ja-JP" altLang="en-US" smtClean="0"/>
              <a:t>2016/12/1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1201316797"/>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C92E14-2D56-4730-8B5C-E1468D4E6E1D}" type="datetime1">
              <a:rPr kumimoji="1" lang="ja-JP" altLang="en-US" smtClean="0"/>
              <a:t>2016/12/1</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80E840A7-A529-4127-8237-A9484F397FB9}" type="slidenum">
              <a:rPr kumimoji="1" lang="ja-JP" altLang="en-US" smtClean="0"/>
              <a:pPr/>
              <a:t>‹#›</a:t>
            </a:fld>
            <a:r>
              <a:rPr kumimoji="1" lang="en-US" altLang="ja-JP" dirty="0"/>
              <a:t>/27</a:t>
            </a:r>
            <a:endParaRPr kumimoji="1" lang="ja-JP" altLang="en-US" dirty="0"/>
          </a:p>
        </p:txBody>
      </p:sp>
    </p:spTree>
    <p:extLst>
      <p:ext uri="{BB962C8B-B14F-4D97-AF65-F5344CB8AC3E}">
        <p14:creationId xmlns:p14="http://schemas.microsoft.com/office/powerpoint/2010/main" val="3492024302"/>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84409AB-0569-468A-872D-F94E6EE49FDD}" type="datetime1">
              <a:rPr kumimoji="1" lang="ja-JP" altLang="en-US" smtClean="0"/>
              <a:t>2016/12/1</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79074384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E9579C-81B7-42C3-9CAA-4735A9EFEDFC}" type="datetime1">
              <a:rPr kumimoji="1" lang="ja-JP" altLang="en-US" smtClean="0"/>
              <a:t>2016/12/1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E840A7-A529-4127-8237-A9484F397FB9}" type="slidenum">
              <a:rPr kumimoji="1" lang="ja-JP" altLang="en-US" smtClean="0"/>
              <a:t>‹#›</a:t>
            </a:fld>
            <a:endParaRPr kumimoji="1" lang="ja-JP" altLang="en-US"/>
          </a:p>
        </p:txBody>
      </p:sp>
    </p:spTree>
    <p:extLst>
      <p:ext uri="{BB962C8B-B14F-4D97-AF65-F5344CB8AC3E}">
        <p14:creationId xmlns:p14="http://schemas.microsoft.com/office/powerpoint/2010/main" val="223206969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821905-AFFD-4CCC-9C91-8E7ED940FBF7}" type="datetime1">
              <a:rPr kumimoji="1" lang="ja-JP" altLang="en-US" smtClean="0"/>
              <a:t>2016/12/1</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80E840A7-A529-4127-8237-A9484F397FB9}" type="slidenum">
              <a:rPr kumimoji="1" lang="ja-JP" altLang="en-US" smtClean="0"/>
              <a:pPr/>
              <a:t>‹#›</a:t>
            </a:fld>
            <a:r>
              <a:rPr kumimoji="1" lang="en-US" altLang="ja-JP" dirty="0"/>
              <a:t>/25</a:t>
            </a:r>
            <a:endParaRPr kumimoji="1" lang="ja-JP" alt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689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spd="med">
    <p:pull/>
  </p:transition>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3.jpg"/><Relationship Id="rId4" Type="http://schemas.openxmlformats.org/officeDocument/2006/relationships/image" Target="../media/image2.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97280" y="758952"/>
            <a:ext cx="10058400" cy="2618730"/>
          </a:xfrm>
        </p:spPr>
        <p:txBody>
          <a:bodyPr>
            <a:normAutofit fontScale="90000"/>
          </a:bodyPr>
          <a:lstStyle/>
          <a:p>
            <a:r>
              <a:rPr lang="ja-JP" altLang="en-US" sz="7200" dirty="0"/>
              <a:t>ボルダ得点を利用した</a:t>
            </a:r>
            <a:br>
              <a:rPr lang="en-US" altLang="ja-JP" sz="7200" dirty="0"/>
            </a:br>
            <a:r>
              <a:rPr lang="ja-JP" altLang="en-US" sz="7200" dirty="0"/>
              <a:t>多元的評価システムの開発</a:t>
            </a:r>
            <a:endParaRPr kumimoji="1" lang="ja-JP" altLang="en-US" sz="7200" dirty="0"/>
          </a:p>
        </p:txBody>
      </p:sp>
      <p:sp>
        <p:nvSpPr>
          <p:cNvPr id="3" name="サブタイトル 2"/>
          <p:cNvSpPr>
            <a:spLocks noGrp="1"/>
          </p:cNvSpPr>
          <p:nvPr>
            <p:ph type="subTitle" idx="1"/>
          </p:nvPr>
        </p:nvSpPr>
        <p:spPr/>
        <p:txBody>
          <a:bodyPr>
            <a:normAutofit fontScale="85000" lnSpcReduction="20000"/>
          </a:bodyPr>
          <a:lstStyle/>
          <a:p>
            <a:r>
              <a:rPr lang="zh-TW" altLang="en-US" dirty="0"/>
              <a:t>鹿児島工業高等専門学校</a:t>
            </a:r>
            <a:endParaRPr lang="en-US" altLang="zh-TW" dirty="0"/>
          </a:p>
          <a:p>
            <a:r>
              <a:rPr lang="ja-JP" altLang="en-US" dirty="0"/>
              <a:t>溝　大貴</a:t>
            </a:r>
            <a:endParaRPr lang="en-US" altLang="ja-JP" dirty="0"/>
          </a:p>
          <a:p>
            <a:r>
              <a:rPr lang="ja-JP" altLang="en-US" dirty="0"/>
              <a:t>林　良平</a:t>
            </a:r>
            <a:endParaRPr kumimoji="1" lang="ja-JP" altLang="en-US" dirty="0"/>
          </a:p>
        </p:txBody>
      </p:sp>
    </p:spTree>
    <p:extLst>
      <p:ext uri="{BB962C8B-B14F-4D97-AF65-F5344CB8AC3E}">
        <p14:creationId xmlns:p14="http://schemas.microsoft.com/office/powerpoint/2010/main" val="1766776058"/>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9</a:t>
            </a:fld>
            <a:r>
              <a:rPr kumimoji="1" lang="en-US" altLang="ja-JP" dirty="0"/>
              <a:t>/27</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１倍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２倍！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軸２</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軸１</a:t>
            </a:r>
          </a:p>
        </p:txBody>
      </p:sp>
      <p:sp>
        <p:nvSpPr>
          <p:cNvPr id="24" name="テキスト ボックス 23"/>
          <p:cNvSpPr txBox="1"/>
          <p:nvPr/>
        </p:nvSpPr>
        <p:spPr>
          <a:xfrm>
            <a:off x="4078737" y="4141956"/>
            <a:ext cx="997348" cy="646331"/>
          </a:xfrm>
          <a:prstGeom prst="rect">
            <a:avLst/>
          </a:prstGeom>
          <a:noFill/>
        </p:spPr>
        <p:txBody>
          <a:bodyPr wrap="square" rtlCol="0">
            <a:spAutoFit/>
          </a:bodyPr>
          <a:lstStyle/>
          <a:p>
            <a:r>
              <a:rPr kumimoji="1" lang="ja-JP" altLang="en-US" sz="3600" dirty="0">
                <a:solidFill>
                  <a:srgbClr val="00B050"/>
                </a:solidFill>
              </a:rPr>
              <a:t>６点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２点</a:t>
            </a:r>
          </a:p>
        </p:txBody>
      </p:sp>
      <p:sp>
        <p:nvSpPr>
          <p:cNvPr id="28" name="テキスト ボックス 27"/>
          <p:cNvSpPr txBox="1"/>
          <p:nvPr/>
        </p:nvSpPr>
        <p:spPr>
          <a:xfrm>
            <a:off x="6448685" y="4129104"/>
            <a:ext cx="1025755" cy="646331"/>
          </a:xfrm>
          <a:prstGeom prst="rect">
            <a:avLst/>
          </a:prstGeom>
          <a:noFill/>
        </p:spPr>
        <p:txBody>
          <a:bodyPr wrap="square" rtlCol="0">
            <a:spAutoFit/>
          </a:bodyPr>
          <a:lstStyle/>
          <a:p>
            <a:r>
              <a:rPr kumimoji="1" lang="ja-JP" altLang="en-US" sz="3600" dirty="0">
                <a:solidFill>
                  <a:srgbClr val="00B0F0"/>
                </a:solidFill>
              </a:rPr>
              <a:t>３点</a:t>
            </a:r>
          </a:p>
        </p:txBody>
      </p:sp>
      <p:sp>
        <p:nvSpPr>
          <p:cNvPr id="29" name="テキスト ボックス 28"/>
          <p:cNvSpPr txBox="1"/>
          <p:nvPr/>
        </p:nvSpPr>
        <p:spPr>
          <a:xfrm>
            <a:off x="6424688" y="4823671"/>
            <a:ext cx="1060479" cy="646331"/>
          </a:xfrm>
          <a:prstGeom prst="rect">
            <a:avLst/>
          </a:prstGeom>
          <a:noFill/>
        </p:spPr>
        <p:txBody>
          <a:bodyPr wrap="square" rtlCol="0">
            <a:spAutoFit/>
          </a:bodyPr>
          <a:lstStyle/>
          <a:p>
            <a:r>
              <a:rPr kumimoji="1" lang="ja-JP" altLang="en-US" sz="3600" dirty="0">
                <a:solidFill>
                  <a:srgbClr val="00B0F0"/>
                </a:solidFill>
              </a:rPr>
              <a:t>２点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１点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a:t>
            </a:r>
            <a:r>
              <a:rPr kumimoji="1" lang="en-US" altLang="ja-JP" sz="3600" dirty="0">
                <a:solidFill>
                  <a:srgbClr val="00B0F0"/>
                </a:solidFill>
              </a:rPr>
              <a:t>1</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a:t>
            </a:r>
            <a:r>
              <a:rPr kumimoji="1" lang="en-US" altLang="ja-JP" sz="3600" dirty="0">
                <a:solidFill>
                  <a:srgbClr val="00B050"/>
                </a:solidFill>
              </a:rPr>
              <a:t>2</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a:t>
            </a:r>
            <a:r>
              <a:rPr kumimoji="1" lang="en-US" altLang="ja-JP" sz="3600" dirty="0">
                <a:solidFill>
                  <a:srgbClr val="00B0F0"/>
                </a:solidFill>
              </a:rPr>
              <a:t>1</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a:t>
            </a:r>
            <a:r>
              <a:rPr kumimoji="1" lang="en-US" altLang="ja-JP" sz="3600" dirty="0">
                <a:solidFill>
                  <a:srgbClr val="00B0F0"/>
                </a:solidFill>
              </a:rPr>
              <a:t>1</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a:t>
            </a:r>
            <a:r>
              <a:rPr kumimoji="1" lang="en-US" altLang="ja-JP" sz="3600" dirty="0">
                <a:solidFill>
                  <a:srgbClr val="00B050"/>
                </a:solidFill>
              </a:rPr>
              <a:t>2</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6</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en-US" altLang="ja-JP" sz="3600" dirty="0">
                <a:solidFill>
                  <a:srgbClr val="000000"/>
                </a:solidFill>
              </a:rPr>
              <a:t>7</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5</a:t>
            </a:r>
            <a:r>
              <a:rPr kumimoji="1" lang="ja-JP" altLang="en-US" sz="3600" dirty="0">
                <a:solidFill>
                  <a:srgbClr val="000000"/>
                </a:solidFill>
              </a:rPr>
              <a:t>点</a:t>
            </a:r>
            <a:endParaRPr kumimoji="1" lang="pl-PL" altLang="ja-JP" sz="3600" dirty="0">
              <a:solidFill>
                <a:srgbClr val="000000"/>
              </a:solidFill>
            </a:endParaRPr>
          </a:p>
        </p:txBody>
      </p:sp>
      <p:sp>
        <p:nvSpPr>
          <p:cNvPr id="3" name="テキスト ボックス 2"/>
          <p:cNvSpPr txBox="1"/>
          <p:nvPr/>
        </p:nvSpPr>
        <p:spPr>
          <a:xfrm>
            <a:off x="3910767" y="2233129"/>
            <a:ext cx="3721257" cy="1015663"/>
          </a:xfrm>
          <a:prstGeom prst="rect">
            <a:avLst/>
          </a:prstGeom>
          <a:noFill/>
        </p:spPr>
        <p:txBody>
          <a:bodyPr wrap="square" rtlCol="0">
            <a:spAutoFit/>
          </a:bodyPr>
          <a:lstStyle/>
          <a:p>
            <a:r>
              <a:rPr kumimoji="1" lang="ja-JP" altLang="en-US" sz="6000" dirty="0">
                <a:solidFill>
                  <a:srgbClr val="FF0000"/>
                </a:solidFill>
              </a:rPr>
              <a:t>軸１＞軸２</a:t>
            </a:r>
          </a:p>
        </p:txBody>
      </p:sp>
      <p:sp>
        <p:nvSpPr>
          <p:cNvPr id="6" name="正方形/長方形 5"/>
          <p:cNvSpPr/>
          <p:nvPr/>
        </p:nvSpPr>
        <p:spPr>
          <a:xfrm>
            <a:off x="2079171" y="4092339"/>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399650" y="4070311"/>
            <a:ext cx="1069143" cy="20968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3674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strVal val="#ppt_x"/>
                                          </p:val>
                                        </p:tav>
                                        <p:tav tm="100000">
                                          <p:val>
                                            <p:strVal val="#ppt_x"/>
                                          </p:val>
                                        </p:tav>
                                      </p:tavLst>
                                    </p:anim>
                                    <p:anim calcmode="lin" valueType="num">
                                      <p:cBhvr>
                                        <p:cTn id="54" dur="5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anim calcmode="lin" valueType="num">
                                      <p:cBhvr>
                                        <p:cTn id="58" dur="500" fill="hold"/>
                                        <p:tgtEl>
                                          <p:spTgt spid="20"/>
                                        </p:tgtEl>
                                        <p:attrNameLst>
                                          <p:attrName>ppt_x</p:attrName>
                                        </p:attrNameLst>
                                      </p:cBhvr>
                                      <p:tavLst>
                                        <p:tav tm="0">
                                          <p:val>
                                            <p:strVal val="#ppt_x"/>
                                          </p:val>
                                        </p:tav>
                                        <p:tav tm="100000">
                                          <p:val>
                                            <p:strVal val="#ppt_x"/>
                                          </p:val>
                                        </p:tav>
                                      </p:tavLst>
                                    </p:anim>
                                    <p:anim calcmode="lin" valueType="num">
                                      <p:cBhvr>
                                        <p:cTn id="59" dur="5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anim calcmode="lin" valueType="num">
                                      <p:cBhvr>
                                        <p:cTn id="63" dur="500" fill="hold"/>
                                        <p:tgtEl>
                                          <p:spTgt spid="19"/>
                                        </p:tgtEl>
                                        <p:attrNameLst>
                                          <p:attrName>ppt_x</p:attrName>
                                        </p:attrNameLst>
                                      </p:cBhvr>
                                      <p:tavLst>
                                        <p:tav tm="0">
                                          <p:val>
                                            <p:strVal val="#ppt_x"/>
                                          </p:val>
                                        </p:tav>
                                        <p:tav tm="100000">
                                          <p:val>
                                            <p:strVal val="#ppt_x"/>
                                          </p:val>
                                        </p:tav>
                                      </p:tavLst>
                                    </p:anim>
                                    <p:anim calcmode="lin" valueType="num">
                                      <p:cBhvr>
                                        <p:cTn id="6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500"/>
                                        <p:tgtEl>
                                          <p:spTgt spid="9"/>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22" presetClass="entr" presetSubtype="8"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500"/>
                                        <p:tgtEl>
                                          <p:spTgt spid="2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500"/>
                                        <p:tgtEl>
                                          <p:spTgt spid="1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500"/>
                                        <p:tgtEl>
                                          <p:spTgt spid="10"/>
                                        </p:tgtEl>
                                      </p:cBhvr>
                                    </p:animEffect>
                                  </p:childTnLst>
                                </p:cTn>
                              </p:par>
                              <p:par>
                                <p:cTn id="112" presetID="1" presetClass="exit" presetSubtype="0" fill="hold" nodeType="withEffect">
                                  <p:stCondLst>
                                    <p:cond delay="0"/>
                                  </p:stCondLst>
                                  <p:childTnLst>
                                    <p:set>
                                      <p:cBhvr>
                                        <p:cTn id="113" dur="1" fill="hold">
                                          <p:stCondLst>
                                            <p:cond delay="0"/>
                                          </p:stCondLst>
                                        </p:cTn>
                                        <p:tgtEl>
                                          <p:spTgt spid="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12"/>
                                        </p:tgtEl>
                                        <p:attrNameLst>
                                          <p:attrName>style.visibility</p:attrName>
                                        </p:attrNameLst>
                                      </p:cBhvr>
                                      <p:to>
                                        <p:strVal val="hidden"/>
                                      </p:to>
                                    </p:set>
                                  </p:childTnLst>
                                </p:cTn>
                              </p:par>
                              <p:par>
                                <p:cTn id="116" presetID="21" presetClass="entr" presetSubtype="1"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wheel(1)">
                                      <p:cBhvr>
                                        <p:cTn id="118" dur="1000"/>
                                        <p:tgtEl>
                                          <p:spTgt spid="6"/>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heel(1)">
                                      <p:cBhvr>
                                        <p:cTn id="121" dur="1000"/>
                                        <p:tgtEl>
                                          <p:spTgt spid="40"/>
                                        </p:tgtEl>
                                      </p:cBhvr>
                                    </p:animEffect>
                                  </p:childTnLst>
                                </p:cTn>
                              </p:par>
                            </p:childTnLst>
                          </p:cTn>
                        </p:par>
                        <p:par>
                          <p:cTn id="122" fill="hold">
                            <p:stCondLst>
                              <p:cond delay="1000"/>
                            </p:stCondLst>
                            <p:childTnLst>
                              <p:par>
                                <p:cTn id="123" presetID="22" presetClass="entr" presetSubtype="4" fill="hold" grpId="0" nodeType="afterEffect">
                                  <p:stCondLst>
                                    <p:cond delay="250"/>
                                  </p:stCondLst>
                                  <p:childTnLst>
                                    <p:set>
                                      <p:cBhvr>
                                        <p:cTn id="124" dur="1" fill="hold">
                                          <p:stCondLst>
                                            <p:cond delay="0"/>
                                          </p:stCondLst>
                                        </p:cTn>
                                        <p:tgtEl>
                                          <p:spTgt spid="28"/>
                                        </p:tgtEl>
                                        <p:attrNameLst>
                                          <p:attrName>style.visibility</p:attrName>
                                        </p:attrNameLst>
                                      </p:cBhvr>
                                      <p:to>
                                        <p:strVal val="visible"/>
                                      </p:to>
                                    </p:set>
                                    <p:animEffect transition="in" filter="wipe(down)">
                                      <p:cBhvr>
                                        <p:cTn id="125" dur="500"/>
                                        <p:tgtEl>
                                          <p:spTgt spid="28"/>
                                        </p:tgtEl>
                                      </p:cBhvr>
                                    </p:animEffect>
                                  </p:childTnLst>
                                </p:cTn>
                              </p:par>
                              <p:par>
                                <p:cTn id="126" presetID="22" presetClass="entr" presetSubtype="4" fill="hold" grpId="0" nodeType="withEffect">
                                  <p:stCondLst>
                                    <p:cond delay="250"/>
                                  </p:stCondLst>
                                  <p:childTnLst>
                                    <p:set>
                                      <p:cBhvr>
                                        <p:cTn id="127" dur="1" fill="hold">
                                          <p:stCondLst>
                                            <p:cond delay="0"/>
                                          </p:stCondLst>
                                        </p:cTn>
                                        <p:tgtEl>
                                          <p:spTgt spid="33"/>
                                        </p:tgtEl>
                                        <p:attrNameLst>
                                          <p:attrName>style.visibility</p:attrName>
                                        </p:attrNameLst>
                                      </p:cBhvr>
                                      <p:to>
                                        <p:strVal val="visible"/>
                                      </p:to>
                                    </p:set>
                                    <p:animEffect transition="in" filter="wipe(down)">
                                      <p:cBhvr>
                                        <p:cTn id="128" dur="500"/>
                                        <p:tgtEl>
                                          <p:spTgt spid="33"/>
                                        </p:tgtEl>
                                      </p:cBhvr>
                                    </p:animEffect>
                                  </p:childTnLst>
                                </p:cTn>
                              </p:par>
                            </p:childTnLst>
                          </p:cTn>
                        </p:par>
                        <p:par>
                          <p:cTn id="129" fill="hold">
                            <p:stCondLst>
                              <p:cond delay="1750"/>
                            </p:stCondLst>
                            <p:childTnLst>
                              <p:par>
                                <p:cTn id="130" presetID="22" presetClass="entr" presetSubtype="4" fill="hold" grpId="0" nodeType="afterEffect">
                                  <p:stCondLst>
                                    <p:cond delay="250"/>
                                  </p:stCondLst>
                                  <p:childTnLst>
                                    <p:set>
                                      <p:cBhvr>
                                        <p:cTn id="131" dur="1" fill="hold">
                                          <p:stCondLst>
                                            <p:cond delay="0"/>
                                          </p:stCondLst>
                                        </p:cTn>
                                        <p:tgtEl>
                                          <p:spTgt spid="29"/>
                                        </p:tgtEl>
                                        <p:attrNameLst>
                                          <p:attrName>style.visibility</p:attrName>
                                        </p:attrNameLst>
                                      </p:cBhvr>
                                      <p:to>
                                        <p:strVal val="visible"/>
                                      </p:to>
                                    </p:set>
                                    <p:animEffect transition="in" filter="wipe(down)">
                                      <p:cBhvr>
                                        <p:cTn id="132" dur="500"/>
                                        <p:tgtEl>
                                          <p:spTgt spid="29"/>
                                        </p:tgtEl>
                                      </p:cBhvr>
                                    </p:animEffect>
                                  </p:childTnLst>
                                </p:cTn>
                              </p:par>
                              <p:par>
                                <p:cTn id="133" presetID="22" presetClass="entr" presetSubtype="4" fill="hold" grpId="0" nodeType="withEffect">
                                  <p:stCondLst>
                                    <p:cond delay="250"/>
                                  </p:stCondLst>
                                  <p:childTnLst>
                                    <p:set>
                                      <p:cBhvr>
                                        <p:cTn id="134" dur="1" fill="hold">
                                          <p:stCondLst>
                                            <p:cond delay="0"/>
                                          </p:stCondLst>
                                        </p:cTn>
                                        <p:tgtEl>
                                          <p:spTgt spid="35"/>
                                        </p:tgtEl>
                                        <p:attrNameLst>
                                          <p:attrName>style.visibility</p:attrName>
                                        </p:attrNameLst>
                                      </p:cBhvr>
                                      <p:to>
                                        <p:strVal val="visible"/>
                                      </p:to>
                                    </p:set>
                                    <p:animEffect transition="in" filter="wipe(down)">
                                      <p:cBhvr>
                                        <p:cTn id="135" dur="500"/>
                                        <p:tgtEl>
                                          <p:spTgt spid="35"/>
                                        </p:tgtEl>
                                      </p:cBhvr>
                                    </p:animEffect>
                                  </p:childTnLst>
                                </p:cTn>
                              </p:par>
                            </p:childTnLst>
                          </p:cTn>
                        </p:par>
                        <p:par>
                          <p:cTn id="136" fill="hold">
                            <p:stCondLst>
                              <p:cond delay="2500"/>
                            </p:stCondLst>
                            <p:childTnLst>
                              <p:par>
                                <p:cTn id="137" presetID="22" presetClass="entr" presetSubtype="4" fill="hold" grpId="0" nodeType="afterEffect">
                                  <p:stCondLst>
                                    <p:cond delay="250"/>
                                  </p:stCondLst>
                                  <p:childTnLst>
                                    <p:set>
                                      <p:cBhvr>
                                        <p:cTn id="138" dur="1" fill="hold">
                                          <p:stCondLst>
                                            <p:cond delay="0"/>
                                          </p:stCondLst>
                                        </p:cTn>
                                        <p:tgtEl>
                                          <p:spTgt spid="30"/>
                                        </p:tgtEl>
                                        <p:attrNameLst>
                                          <p:attrName>style.visibility</p:attrName>
                                        </p:attrNameLst>
                                      </p:cBhvr>
                                      <p:to>
                                        <p:strVal val="visible"/>
                                      </p:to>
                                    </p:set>
                                    <p:animEffect transition="in" filter="wipe(down)">
                                      <p:cBhvr>
                                        <p:cTn id="139" dur="500"/>
                                        <p:tgtEl>
                                          <p:spTgt spid="30"/>
                                        </p:tgtEl>
                                      </p:cBhvr>
                                    </p:animEffect>
                                  </p:childTnLst>
                                </p:cTn>
                              </p:par>
                              <p:par>
                                <p:cTn id="140" presetID="22" presetClass="entr" presetSubtype="4" fill="hold" grpId="0" nodeType="withEffect">
                                  <p:stCondLst>
                                    <p:cond delay="250"/>
                                  </p:stCondLst>
                                  <p:childTnLst>
                                    <p:set>
                                      <p:cBhvr>
                                        <p:cTn id="141" dur="1" fill="hold">
                                          <p:stCondLst>
                                            <p:cond delay="0"/>
                                          </p:stCondLst>
                                        </p:cTn>
                                        <p:tgtEl>
                                          <p:spTgt spid="31"/>
                                        </p:tgtEl>
                                        <p:attrNameLst>
                                          <p:attrName>style.visibility</p:attrName>
                                        </p:attrNameLst>
                                      </p:cBhvr>
                                      <p:to>
                                        <p:strVal val="visible"/>
                                      </p:to>
                                    </p:set>
                                    <p:animEffect transition="in" filter="wipe(down)">
                                      <p:cBhvr>
                                        <p:cTn id="142" dur="500"/>
                                        <p:tgtEl>
                                          <p:spTgt spid="31"/>
                                        </p:tgtEl>
                                      </p:cBhvr>
                                    </p:animEffect>
                                  </p:childTnLst>
                                </p:cTn>
                              </p:par>
                            </p:childTnLst>
                          </p:cTn>
                        </p:par>
                      </p:childTnLst>
                    </p:cTn>
                  </p:par>
                  <p:par>
                    <p:cTn id="143" fill="hold">
                      <p:stCondLst>
                        <p:cond delay="indefinite"/>
                      </p:stCondLst>
                      <p:childTnLst>
                        <p:par>
                          <p:cTn id="144" fill="hold">
                            <p:stCondLst>
                              <p:cond delay="0"/>
                            </p:stCondLst>
                            <p:childTnLst>
                              <p:par>
                                <p:cTn id="145" presetID="15" presetClass="emph" presetSubtype="0" nodeType="clickEffect">
                                  <p:stCondLst>
                                    <p:cond delay="0"/>
                                  </p:stCondLst>
                                  <p:iterate type="lt">
                                    <p:tmAbs val="25"/>
                                  </p:iterate>
                                  <p:childTnLst>
                                    <p:set>
                                      <p:cBhvr override="childStyle">
                                        <p:cTn id="146" dur="indefinite"/>
                                        <p:tgtEl>
                                          <p:spTgt spid="25">
                                            <p:txEl>
                                              <p:pRg st="1" end="1"/>
                                            </p:txEl>
                                          </p:spTgt>
                                        </p:tgtEl>
                                        <p:attrNameLst>
                                          <p:attrName>style.fontWeight</p:attrName>
                                        </p:attrNameLst>
                                      </p:cBhvr>
                                      <p:to>
                                        <p:strVal val="bold"/>
                                      </p:to>
                                    </p:set>
                                  </p:childTnLst>
                                </p:cTn>
                              </p:par>
                              <p:par>
                                <p:cTn id="147" presetID="15" presetClass="emph" presetSubtype="0" nodeType="withEffect">
                                  <p:stCondLst>
                                    <p:cond delay="0"/>
                                  </p:stCondLst>
                                  <p:iterate type="lt">
                                    <p:tmAbs val="25"/>
                                  </p:iterate>
                                  <p:childTnLst>
                                    <p:set>
                                      <p:cBhvr override="childStyle">
                                        <p:cTn id="148" dur="indefinite"/>
                                        <p:tgtEl>
                                          <p:spTgt spid="25">
                                            <p:txEl>
                                              <p:pRg st="1" end="1"/>
                                            </p:txEl>
                                          </p:spTgt>
                                        </p:tgtEl>
                                        <p:attrNameLst>
                                          <p:attrName>style.fontWeight</p:attrName>
                                        </p:attrNameLst>
                                      </p:cBhvr>
                                      <p:to>
                                        <p:strVal val="bold"/>
                                      </p:to>
                                    </p:set>
                                  </p:childTnLst>
                                </p:cTn>
                              </p:par>
                              <p:par>
                                <p:cTn id="149" presetID="15" presetClass="emph" presetSubtype="0" nodeType="withEffect">
                                  <p:stCondLst>
                                    <p:cond delay="0"/>
                                  </p:stCondLst>
                                  <p:iterate type="lt">
                                    <p:tmAbs val="25"/>
                                  </p:iterate>
                                  <p:childTnLst>
                                    <p:set>
                                      <p:cBhvr override="childStyle">
                                        <p:cTn id="150" dur="indefinite"/>
                                        <p:tgtEl>
                                          <p:spTgt spid="25">
                                            <p:txEl>
                                              <p:pRg st="2" end="2"/>
                                            </p:txEl>
                                          </p:spTgt>
                                        </p:tgtEl>
                                        <p:attrNameLst>
                                          <p:attrName>style.fontWeight</p:attrName>
                                        </p:attrNameLst>
                                      </p:cBhvr>
                                      <p:to>
                                        <p:strVal val="bold"/>
                                      </p:to>
                                    </p:set>
                                  </p:childTnLst>
                                </p:cTn>
                              </p:par>
                              <p:par>
                                <p:cTn id="151" presetID="15" presetClass="emph" presetSubtype="0" nodeType="withEffect">
                                  <p:stCondLst>
                                    <p:cond delay="0"/>
                                  </p:stCondLst>
                                  <p:iterate type="lt">
                                    <p:tmAbs val="25"/>
                                  </p:iterate>
                                  <p:childTnLst>
                                    <p:set>
                                      <p:cBhvr override="childStyle">
                                        <p:cTn id="152" dur="indefinite"/>
                                        <p:tgtEl>
                                          <p:spTgt spid="25">
                                            <p:txEl>
                                              <p:pRg st="2" end="2"/>
                                            </p:txEl>
                                          </p:spTgt>
                                        </p:tgtEl>
                                        <p:attrNameLst>
                                          <p:attrName>style.fontWeight</p:attrName>
                                        </p:attrNameLst>
                                      </p:cBhvr>
                                      <p:to>
                                        <p:strVal val="bold"/>
                                      </p:to>
                                    </p:set>
                                  </p:childTnLst>
                                </p:cTn>
                              </p:par>
                              <p:par>
                                <p:cTn id="153" presetID="15" presetClass="emph" presetSubtype="0" nodeType="withEffect">
                                  <p:stCondLst>
                                    <p:cond delay="0"/>
                                  </p:stCondLst>
                                  <p:iterate type="lt">
                                    <p:tmAbs val="25"/>
                                  </p:iterate>
                                  <p:childTnLst>
                                    <p:set>
                                      <p:cBhvr override="childStyle">
                                        <p:cTn id="154" dur="indefinite"/>
                                        <p:tgtEl>
                                          <p:spTgt spid="25">
                                            <p:txEl>
                                              <p:pRg st="3" end="3"/>
                                            </p:txEl>
                                          </p:spTgt>
                                        </p:tgtEl>
                                        <p:attrNameLst>
                                          <p:attrName>style.fontWeight</p:attrName>
                                        </p:attrNameLst>
                                      </p:cBhvr>
                                      <p:to>
                                        <p:strVal val="bold"/>
                                      </p:to>
                                    </p:set>
                                  </p:childTnLst>
                                </p:cTn>
                              </p:par>
                              <p:par>
                                <p:cTn id="155" presetID="15" presetClass="emph" presetSubtype="0" nodeType="withEffect">
                                  <p:stCondLst>
                                    <p:cond delay="0"/>
                                  </p:stCondLst>
                                  <p:iterate type="lt">
                                    <p:tmAbs val="25"/>
                                  </p:iterate>
                                  <p:childTnLst>
                                    <p:set>
                                      <p:cBhvr override="childStyle">
                                        <p:cTn id="156" dur="indefinite"/>
                                        <p:tgtEl>
                                          <p:spTgt spid="25">
                                            <p:txEl>
                                              <p:pRg st="3" end="3"/>
                                            </p:txEl>
                                          </p:spTgt>
                                        </p:tgtEl>
                                        <p:attrNameLst>
                                          <p:attrName>style.fontWeight</p:attrName>
                                        </p:attrNameLst>
                                      </p:cBhvr>
                                      <p:to>
                                        <p:strVal val="bold"/>
                                      </p:to>
                                    </p:set>
                                  </p:childTnLst>
                                </p:cTn>
                              </p:par>
                              <p:par>
                                <p:cTn id="157" presetID="15" presetClass="emph" presetSubtype="0" nodeType="withEffect">
                                  <p:stCondLst>
                                    <p:cond delay="0"/>
                                  </p:stCondLst>
                                  <p:iterate type="lt">
                                    <p:tmAbs val="25"/>
                                  </p:iterate>
                                  <p:childTnLst>
                                    <p:set>
                                      <p:cBhvr override="childStyle">
                                        <p:cTn id="158" dur="indefinite"/>
                                        <p:tgtEl>
                                          <p:spTgt spid="25">
                                            <p:txEl>
                                              <p:pRg st="0" end="0"/>
                                            </p:txEl>
                                          </p:spTgt>
                                        </p:tgtEl>
                                        <p:attrNameLst>
                                          <p:attrName>style.fontWeight</p:attrName>
                                        </p:attrNameLst>
                                      </p:cBhvr>
                                      <p:to>
                                        <p:strVal val="bold"/>
                                      </p:to>
                                    </p:set>
                                  </p:childTnLst>
                                </p:cTn>
                              </p:par>
                              <p:par>
                                <p:cTn id="159" presetID="1" presetClass="exit" presetSubtype="0" fill="hold" nodeType="withEffect">
                                  <p:stCondLst>
                                    <p:cond delay="0"/>
                                  </p:stCondLst>
                                  <p:childTnLst>
                                    <p:set>
                                      <p:cBhvr>
                                        <p:cTn id="160" dur="1" fill="hold">
                                          <p:stCondLst>
                                            <p:cond delay="0"/>
                                          </p:stCondLst>
                                        </p:cTn>
                                        <p:tgtEl>
                                          <p:spTgt spid="11"/>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
                                        </p:tgtEl>
                                        <p:attrNameLst>
                                          <p:attrName>style.visibility</p:attrName>
                                        </p:attrNameLst>
                                      </p:cBhvr>
                                      <p:to>
                                        <p:strVal val="hidden"/>
                                      </p:to>
                                    </p:set>
                                  </p:childTnLst>
                                </p:cTn>
                              </p:par>
                              <p:par>
                                <p:cTn id="163" presetID="22" presetClass="entr" presetSubtype="8" fill="hold" grpId="0" nodeType="withEffect">
                                  <p:stCondLst>
                                    <p:cond delay="250"/>
                                  </p:stCondLst>
                                  <p:childTnLst>
                                    <p:set>
                                      <p:cBhvr>
                                        <p:cTn id="164" dur="1" fill="hold">
                                          <p:stCondLst>
                                            <p:cond delay="0"/>
                                          </p:stCondLst>
                                        </p:cTn>
                                        <p:tgtEl>
                                          <p:spTgt spid="37"/>
                                        </p:tgtEl>
                                        <p:attrNameLst>
                                          <p:attrName>style.visibility</p:attrName>
                                        </p:attrNameLst>
                                      </p:cBhvr>
                                      <p:to>
                                        <p:strVal val="visible"/>
                                      </p:to>
                                    </p:set>
                                    <p:animEffect transition="in" filter="wipe(left)">
                                      <p:cBhvr>
                                        <p:cTn id="165" dur="500"/>
                                        <p:tgtEl>
                                          <p:spTgt spid="37"/>
                                        </p:tgtEl>
                                      </p:cBhvr>
                                    </p:animEffect>
                                  </p:childTnLst>
                                </p:cTn>
                              </p:par>
                              <p:par>
                                <p:cTn id="166" presetID="22" presetClass="entr" presetSubtype="8" fill="hold" grpId="0" nodeType="withEffect">
                                  <p:stCondLst>
                                    <p:cond delay="25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250"/>
                                  </p:stCondLst>
                                  <p:childTnLst>
                                    <p:set>
                                      <p:cBhvr>
                                        <p:cTn id="170" dur="1" fill="hold">
                                          <p:stCondLst>
                                            <p:cond delay="0"/>
                                          </p:stCondLst>
                                        </p:cTn>
                                        <p:tgtEl>
                                          <p:spTgt spid="39"/>
                                        </p:tgtEl>
                                        <p:attrNameLst>
                                          <p:attrName>style.visibility</p:attrName>
                                        </p:attrNameLst>
                                      </p:cBhvr>
                                      <p:to>
                                        <p:strVal val="visible"/>
                                      </p:to>
                                    </p:set>
                                    <p:animEffect transition="in" filter="wipe(left)">
                                      <p:cBhvr>
                                        <p:cTn id="171" dur="500"/>
                                        <p:tgtEl>
                                          <p:spTgt spid="39"/>
                                        </p:tgtEl>
                                      </p:cBhvr>
                                    </p:animEffect>
                                  </p:childTnLst>
                                </p:cTn>
                              </p:par>
                              <p:par>
                                <p:cTn id="172" presetID="1" presetClass="exit" presetSubtype="0" fill="hold" grpId="1" nodeType="withEffect">
                                  <p:stCondLst>
                                    <p:cond delay="250"/>
                                  </p:stCondLst>
                                  <p:childTnLst>
                                    <p:set>
                                      <p:cBhvr>
                                        <p:cTn id="173" dur="1" fill="hold">
                                          <p:stCondLst>
                                            <p:cond delay="0"/>
                                          </p:stCondLst>
                                        </p:cTn>
                                        <p:tgtEl>
                                          <p:spTgt spid="6"/>
                                        </p:tgtEl>
                                        <p:attrNameLst>
                                          <p:attrName>style.visibility</p:attrName>
                                        </p:attrNameLst>
                                      </p:cBhvr>
                                      <p:to>
                                        <p:strVal val="hidden"/>
                                      </p:to>
                                    </p:set>
                                  </p:childTnLst>
                                </p:cTn>
                              </p:par>
                              <p:par>
                                <p:cTn id="174" presetID="1" presetClass="exit" presetSubtype="0" fill="hold" grpId="1" nodeType="withEffect">
                                  <p:stCondLst>
                                    <p:cond delay="250"/>
                                  </p:stCondLst>
                                  <p:childTnLst>
                                    <p:set>
                                      <p:cBhvr>
                                        <p:cTn id="175"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1"/>
      <p:bldP spid="14" grpId="1"/>
      <p:bldP spid="15" grpId="1"/>
      <p:bldP spid="16" grpId="1"/>
      <p:bldP spid="17" grpId="1"/>
      <p:bldP spid="18" grpId="1"/>
      <p:bldP spid="19" grpId="0"/>
      <p:bldP spid="20" grpId="0"/>
      <p:bldP spid="21" grpId="0"/>
      <p:bldP spid="22" grpId="1"/>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3" grpId="0"/>
      <p:bldP spid="3" grpId="1"/>
      <p:bldP spid="6" grpId="0" animBg="1"/>
      <p:bldP spid="6" grpId="1" animBg="1"/>
      <p:bldP spid="40" grpId="0" animBg="1"/>
      <p:bldP spid="4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２．実験方法</a:t>
            </a:r>
          </a:p>
        </p:txBody>
      </p:sp>
      <p:sp>
        <p:nvSpPr>
          <p:cNvPr id="3" name="コンテンツ プレースホルダー 2"/>
          <p:cNvSpPr>
            <a:spLocks noGrp="1"/>
          </p:cNvSpPr>
          <p:nvPr>
            <p:ph idx="1"/>
          </p:nvPr>
        </p:nvSpPr>
        <p:spPr/>
        <p:txBody>
          <a:bodyPr/>
          <a:lstStyle/>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（１）数当てゲームを通してボタンの値を学習させる</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（２） </a:t>
            </a:r>
            <a:r>
              <a:rPr lang="en-US" altLang="ja-JP" sz="3600" dirty="0">
                <a:solidFill>
                  <a:srgbClr val="000000">
                    <a:lumMod val="75000"/>
                    <a:lumOff val="25000"/>
                  </a:srgbClr>
                </a:solidFill>
              </a:rPr>
              <a:t>5</a:t>
            </a:r>
            <a:r>
              <a:rPr lang="ja-JP" altLang="en-US" sz="3600" dirty="0">
                <a:solidFill>
                  <a:srgbClr val="000000">
                    <a:lumMod val="75000"/>
                    <a:lumOff val="25000"/>
                  </a:srgbClr>
                </a:solidFill>
              </a:rPr>
              <a:t>段階評価システムで評価</a:t>
            </a:r>
            <a:endParaRPr lang="en-US" altLang="ja-JP" sz="3600" dirty="0">
              <a:solidFill>
                <a:srgbClr val="000000">
                  <a:lumMod val="75000"/>
                  <a:lumOff val="25000"/>
                </a:srgbClr>
              </a:solidFill>
            </a:endParaRPr>
          </a:p>
          <a:p>
            <a:pPr marL="0" lvl="0" indent="0">
              <a:buClr>
                <a:srgbClr val="E48312"/>
              </a:buClr>
              <a:buNone/>
            </a:pPr>
            <a:endParaRPr lang="en-US" altLang="ja-JP" sz="3600" dirty="0">
              <a:solidFill>
                <a:srgbClr val="000000">
                  <a:lumMod val="75000"/>
                  <a:lumOff val="25000"/>
                </a:srgbClr>
              </a:solidFill>
            </a:endParaRPr>
          </a:p>
          <a:p>
            <a:pPr marL="0" lvl="0" indent="0">
              <a:buClr>
                <a:srgbClr val="E48312"/>
              </a:buClr>
              <a:buNone/>
            </a:pPr>
            <a:r>
              <a:rPr lang="ja-JP" altLang="en-US" sz="3600" dirty="0">
                <a:solidFill>
                  <a:srgbClr val="000000">
                    <a:lumMod val="75000"/>
                    <a:lumOff val="25000"/>
                  </a:srgbClr>
                </a:solidFill>
              </a:rPr>
              <a:t>（３）多元的評価システムで評価</a:t>
            </a:r>
            <a:endParaRPr lang="en-US" altLang="ja-JP" sz="3600" dirty="0">
              <a:solidFill>
                <a:srgbClr val="000000">
                  <a:lumMod val="75000"/>
                  <a:lumOff val="25000"/>
                </a:srgbClr>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10</a:t>
            </a:fld>
            <a:r>
              <a:rPr kumimoji="1" lang="en-US" altLang="ja-JP" dirty="0"/>
              <a:t> /27</a:t>
            </a:r>
            <a:endParaRPr kumimoji="1" lang="ja-JP" altLang="en-US" dirty="0"/>
          </a:p>
        </p:txBody>
      </p:sp>
    </p:spTree>
    <p:extLst>
      <p:ext uri="{BB962C8B-B14F-4D97-AF65-F5344CB8AC3E}">
        <p14:creationId xmlns:p14="http://schemas.microsoft.com/office/powerpoint/2010/main" val="32877024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lt">
                                    <p:tmPct val="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iterate type="lt">
                                    <p:tmPct val="0"/>
                                  </p:iterate>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anim calcmode="lin" valueType="num">
                                      <p:cBhvr>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3">
                                            <p:txEl>
                                              <p:pRg st="1" end="1"/>
                                            </p:txEl>
                                          </p:spTgt>
                                        </p:tgtEl>
                                        <p:attrNameLst>
                                          <p:attrName>style.color</p:attrName>
                                        </p:attrNameLst>
                                      </p:cBhvr>
                                      <p:to>
                                        <p:clrVal>
                                          <a:srgbClr val="FF0000"/>
                                        </p:clrVal>
                                      </p:to>
                                    </p:set>
                                    <p:set>
                                      <p:cBhvr>
                                        <p:cTn id="24" dur="500" fill="hold"/>
                                        <p:tgtEl>
                                          <p:spTgt spid="3">
                                            <p:txEl>
                                              <p:pRg st="1" end="1"/>
                                            </p:txEl>
                                          </p:spTgt>
                                        </p:tgtEl>
                                        <p:attrNameLst>
                                          <p:attrName>fillcolor</p:attrName>
                                        </p:attrNameLst>
                                      </p:cBhvr>
                                      <p:to>
                                        <p:clrVal>
                                          <a:srgbClr val="FF0000"/>
                                        </p:clrVal>
                                      </p:to>
                                    </p:set>
                                    <p:set>
                                      <p:cBhvr>
                                        <p:cTn id="25" dur="500" fill="hold"/>
                                        <p:tgtEl>
                                          <p:spTgt spid="3">
                                            <p:txEl>
                                              <p:pRg st="1" end="1"/>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iterate type="lt">
                                    <p:tmPct val="0"/>
                                  </p:iterate>
                                  <p:childTnLst>
                                    <p:animClr clrSpc="rgb" dir="cw">
                                      <p:cBhvr override="childStyle">
                                        <p:cTn id="29" dur="10" fill="hold"/>
                                        <p:tgtEl>
                                          <p:spTgt spid="3">
                                            <p:txEl>
                                              <p:pRg st="1" end="1"/>
                                            </p:txEl>
                                          </p:spTgt>
                                        </p:tgtEl>
                                        <p:attrNameLst>
                                          <p:attrName>style.color</p:attrName>
                                        </p:attrNameLst>
                                      </p:cBhvr>
                                      <p:to>
                                        <a:srgbClr val="000000"/>
                                      </p:to>
                                    </p:animClr>
                                  </p:childTnLst>
                                </p:cTn>
                              </p:par>
                              <p:par>
                                <p:cTn id="30" presetID="16" presetClass="emph" presetSubtype="0" fill="hold" nodeType="withEffect">
                                  <p:stCondLst>
                                    <p:cond delay="0"/>
                                  </p:stCondLst>
                                  <p:iterate type="lt">
                                    <p:tmPct val="4000"/>
                                  </p:iterate>
                                  <p:childTnLst>
                                    <p:set>
                                      <p:cBhvr override="childStyle">
                                        <p:cTn id="31" dur="500" fill="hold"/>
                                        <p:tgtEl>
                                          <p:spTgt spid="3">
                                            <p:txEl>
                                              <p:pRg st="3" end="3"/>
                                            </p:txEl>
                                          </p:spTgt>
                                        </p:tgtEl>
                                        <p:attrNameLst>
                                          <p:attrName>style.color</p:attrName>
                                        </p:attrNameLst>
                                      </p:cBhvr>
                                      <p:to>
                                        <p:clrVal>
                                          <a:srgbClr val="FF0000"/>
                                        </p:clrVal>
                                      </p:to>
                                    </p:set>
                                    <p:set>
                                      <p:cBhvr>
                                        <p:cTn id="32" dur="500" fill="hold"/>
                                        <p:tgtEl>
                                          <p:spTgt spid="3">
                                            <p:txEl>
                                              <p:pRg st="3" end="3"/>
                                            </p:txEl>
                                          </p:spTgt>
                                        </p:tgtEl>
                                        <p:attrNameLst>
                                          <p:attrName>fillcolor</p:attrName>
                                        </p:attrNameLst>
                                      </p:cBhvr>
                                      <p:to>
                                        <p:clrVal>
                                          <a:srgbClr val="FF0000"/>
                                        </p:clrVal>
                                      </p:to>
                                    </p:set>
                                    <p:set>
                                      <p:cBhvr>
                                        <p:cTn id="33" dur="500" fill="hold"/>
                                        <p:tgtEl>
                                          <p:spTgt spid="3">
                                            <p:txEl>
                                              <p:pRg st="3" end="3"/>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3" presetClass="emph" presetSubtype="2" fill="hold" nodeType="clickEffect">
                                  <p:stCondLst>
                                    <p:cond delay="0"/>
                                  </p:stCondLst>
                                  <p:iterate type="lt">
                                    <p:tmPct val="0"/>
                                  </p:iterate>
                                  <p:childTnLst>
                                    <p:animClr clrSpc="rgb" dir="cw">
                                      <p:cBhvr override="childStyle">
                                        <p:cTn id="37" dur="10" fill="hold"/>
                                        <p:tgtEl>
                                          <p:spTgt spid="3">
                                            <p:txEl>
                                              <p:pRg st="3" end="3"/>
                                            </p:txEl>
                                          </p:spTgt>
                                        </p:tgtEl>
                                        <p:attrNameLst>
                                          <p:attrName>style.color</p:attrName>
                                        </p:attrNameLst>
                                      </p:cBhvr>
                                      <p:to>
                                        <a:srgbClr val="000000"/>
                                      </p:to>
                                    </p:animClr>
                                  </p:childTnLst>
                                </p:cTn>
                              </p:par>
                              <p:par>
                                <p:cTn id="38" presetID="16" presetClass="emph" presetSubtype="0" fill="hold" nodeType="withEffect">
                                  <p:stCondLst>
                                    <p:cond delay="0"/>
                                  </p:stCondLst>
                                  <p:iterate type="lt">
                                    <p:tmPct val="4000"/>
                                  </p:iterate>
                                  <p:childTnLst>
                                    <p:set>
                                      <p:cBhvr override="childStyle">
                                        <p:cTn id="39" dur="500" fill="hold"/>
                                        <p:tgtEl>
                                          <p:spTgt spid="3">
                                            <p:txEl>
                                              <p:pRg st="5" end="5"/>
                                            </p:txEl>
                                          </p:spTgt>
                                        </p:tgtEl>
                                        <p:attrNameLst>
                                          <p:attrName>style.color</p:attrName>
                                        </p:attrNameLst>
                                      </p:cBhvr>
                                      <p:to>
                                        <p:clrVal>
                                          <a:srgbClr val="FF0000"/>
                                        </p:clrVal>
                                      </p:to>
                                    </p:set>
                                    <p:set>
                                      <p:cBhvr>
                                        <p:cTn id="40" dur="500" fill="hold"/>
                                        <p:tgtEl>
                                          <p:spTgt spid="3">
                                            <p:txEl>
                                              <p:pRg st="5" end="5"/>
                                            </p:txEl>
                                          </p:spTgt>
                                        </p:tgtEl>
                                        <p:attrNameLst>
                                          <p:attrName>fillcolor</p:attrName>
                                        </p:attrNameLst>
                                      </p:cBhvr>
                                      <p:to>
                                        <p:clrVal>
                                          <a:srgbClr val="FF0000"/>
                                        </p:clrVal>
                                      </p:to>
                                    </p:set>
                                    <p:set>
                                      <p:cBhvr>
                                        <p:cTn id="41" dur="500" fill="hold"/>
                                        <p:tgtEl>
                                          <p:spTgt spid="3">
                                            <p:txEl>
                                              <p:pRg st="5" end="5"/>
                                            </p:txEl>
                                          </p:spTgt>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3" presetClass="emph" presetSubtype="2" fill="hold" nodeType="clickEffect">
                                  <p:stCondLst>
                                    <p:cond delay="0"/>
                                  </p:stCondLst>
                                  <p:iterate type="lt">
                                    <p:tmPct val="0"/>
                                  </p:iterate>
                                  <p:childTnLst>
                                    <p:animClr clrSpc="rgb" dir="cw">
                                      <p:cBhvr override="childStyle">
                                        <p:cTn id="45" dur="10" fill="hold"/>
                                        <p:tgtEl>
                                          <p:spTgt spid="3">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sp>
        <p:nvSpPr>
          <p:cNvPr id="3" name="コンテンツ プレースホルダー 2"/>
          <p:cNvSpPr>
            <a:spLocks noGrp="1"/>
          </p:cNvSpPr>
          <p:nvPr>
            <p:ph idx="1"/>
          </p:nvPr>
        </p:nvSpPr>
        <p:spPr>
          <a:xfrm>
            <a:off x="1097280" y="3075820"/>
            <a:ext cx="10058400" cy="4023360"/>
          </a:xfrm>
        </p:spPr>
        <p:txBody>
          <a:bodyPr>
            <a:normAutofit/>
          </a:bodyPr>
          <a:lstStyle/>
          <a:p>
            <a:pPr algn="ctr"/>
            <a:r>
              <a:rPr kumimoji="1" lang="ja-JP" altLang="en-US" sz="3600" dirty="0"/>
              <a:t>２つの評価方法を比較するために</a:t>
            </a:r>
            <a:endParaRPr kumimoji="1" lang="en-US" altLang="ja-JP" sz="3600" dirty="0"/>
          </a:p>
          <a:p>
            <a:pPr algn="ctr"/>
            <a:r>
              <a:rPr kumimoji="1" lang="ja-JP" altLang="en-US" sz="3600" dirty="0"/>
              <a:t>数当てゲームを</a:t>
            </a:r>
            <a:r>
              <a:rPr lang="ja-JP" altLang="en-US" sz="3600" dirty="0"/>
              <a:t>評価した</a:t>
            </a:r>
            <a:r>
              <a:rPr kumimoji="1" lang="ja-JP" altLang="en-US" sz="3600" dirty="0"/>
              <a:t>。</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11</a:t>
            </a:fld>
            <a:r>
              <a:rPr kumimoji="1" lang="en-US" altLang="ja-JP" dirty="0"/>
              <a:t>/27</a:t>
            </a:r>
            <a:endParaRPr kumimoji="1" lang="ja-JP" altLang="en-US" dirty="0"/>
          </a:p>
        </p:txBody>
      </p:sp>
    </p:spTree>
    <p:extLst>
      <p:ext uri="{BB962C8B-B14F-4D97-AF65-F5344CB8AC3E}">
        <p14:creationId xmlns:p14="http://schemas.microsoft.com/office/powerpoint/2010/main" val="1025511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12</a:t>
            </a:fld>
            <a:r>
              <a:rPr kumimoji="1" lang="en-US" altLang="ja-JP" dirty="0"/>
              <a:t> /27</a:t>
            </a:r>
            <a:endParaRPr kumimoji="1" lang="ja-JP" altLang="en-US" dirty="0"/>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649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13</a:t>
            </a:fld>
            <a:r>
              <a:rPr kumimoji="1" lang="en-US" altLang="ja-JP" dirty="0"/>
              <a:t> /27</a:t>
            </a:r>
            <a:endParaRPr kumimoji="1" lang="ja-JP" altLang="en-US" dirty="0"/>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155099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14</a:t>
            </a:fld>
            <a:r>
              <a:rPr kumimoji="1" lang="en-US" altLang="ja-JP" dirty="0"/>
              <a:t> /27</a:t>
            </a:r>
            <a:endParaRPr kumimoji="1" lang="ja-JP" altLang="en-US" dirty="0"/>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8616070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15</a:t>
            </a:fld>
            <a:r>
              <a:rPr kumimoji="1" lang="en-US" altLang="ja-JP" dirty="0"/>
              <a:t> /27</a:t>
            </a:r>
            <a:endParaRPr kumimoji="1" lang="ja-JP" altLang="en-US" dirty="0"/>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1640193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16</a:t>
            </a:fld>
            <a:r>
              <a:rPr kumimoji="1" lang="en-US" altLang="ja-JP" dirty="0"/>
              <a:t> /27</a:t>
            </a:r>
            <a:endParaRPr kumimoji="1" lang="ja-JP" altLang="en-US" dirty="0"/>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2895994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３．実験結果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62720199"/>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17</a:t>
            </a:fld>
            <a:r>
              <a:rPr kumimoji="1" lang="en-US" altLang="ja-JP" dirty="0"/>
              <a:t> /27</a:t>
            </a:r>
            <a:endParaRPr kumimoji="1" lang="ja-JP" altLang="en-US" dirty="0"/>
          </a:p>
        </p:txBody>
      </p:sp>
      <p:sp>
        <p:nvSpPr>
          <p:cNvPr id="4" name="正方形/長方形 3"/>
          <p:cNvSpPr/>
          <p:nvPr/>
        </p:nvSpPr>
        <p:spPr>
          <a:xfrm>
            <a:off x="4598670" y="4986020"/>
            <a:ext cx="4773930" cy="1574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9890651" y="1958825"/>
            <a:ext cx="1885244" cy="369332"/>
          </a:xfrm>
          <a:prstGeom prst="rect">
            <a:avLst/>
          </a:prstGeom>
          <a:noFill/>
        </p:spPr>
        <p:txBody>
          <a:bodyPr wrap="square" rtlCol="0">
            <a:spAutoFit/>
          </a:bodyPr>
          <a:lstStyle/>
          <a:p>
            <a:r>
              <a:rPr kumimoji="1" lang="en-US" altLang="ja-JP" dirty="0"/>
              <a:t>N=169.</a:t>
            </a:r>
            <a:endParaRPr kumimoji="1" lang="ja-JP" altLang="en-US" dirty="0"/>
          </a:p>
        </p:txBody>
      </p:sp>
      <p:sp>
        <p:nvSpPr>
          <p:cNvPr id="7" name="テキスト ボックス 6"/>
          <p:cNvSpPr txBox="1"/>
          <p:nvPr/>
        </p:nvSpPr>
        <p:spPr>
          <a:xfrm>
            <a:off x="954112" y="1958825"/>
            <a:ext cx="610919" cy="369332"/>
          </a:xfrm>
          <a:prstGeom prst="rect">
            <a:avLst/>
          </a:prstGeom>
          <a:noFill/>
        </p:spPr>
        <p:txBody>
          <a:bodyPr wrap="square" rtlCol="0">
            <a:spAutoFit/>
          </a:bodyPr>
          <a:lstStyle/>
          <a:p>
            <a:r>
              <a:rPr kumimoji="1" lang="en-US" altLang="ja-JP" dirty="0"/>
              <a:t>(</a:t>
            </a:r>
            <a:r>
              <a:rPr kumimoji="1" lang="ja-JP" altLang="en-US" dirty="0"/>
              <a:t>人</a:t>
            </a:r>
            <a:r>
              <a:rPr kumimoji="1" lang="en-US" altLang="ja-JP" dirty="0"/>
              <a:t>)</a:t>
            </a:r>
            <a:endParaRPr kumimoji="1" lang="ja-JP" altLang="en-US" dirty="0"/>
          </a:p>
        </p:txBody>
      </p:sp>
    </p:spTree>
    <p:extLst>
      <p:ext uri="{BB962C8B-B14F-4D97-AF65-F5344CB8AC3E}">
        <p14:creationId xmlns:p14="http://schemas.microsoft.com/office/powerpoint/2010/main" val="3920827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anim calcmode="lin" valueType="num">
                                      <p:cBhvr>
                                        <p:cTn id="8" dur="5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9" dur="5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1" nodeType="clickEffect">
                                  <p:stCondLst>
                                    <p:cond delay="0"/>
                                  </p:stCondLst>
                                  <p:childTnLst>
                                    <p:set>
                                      <p:cBhvr>
                                        <p:cTn id="23"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24" dur="500"/>
                                        <p:tgtEl>
                                          <p:spTgt spid="6">
                                            <p:graphicEl>
                                              <a:chart seriesIdx="-4" categoryIdx="0"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9" dur="500"/>
                                        <p:tgtEl>
                                          <p:spTgt spid="6">
                                            <p:graphicEl>
                                              <a:chart seriesIdx="-4" categoryIdx="1" bldStep="category"/>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Graphic spid="6" grpId="1" uiExpand="1">
        <p:bldSub>
          <a:bldChart bld="category"/>
        </p:bldSub>
      </p:bldGraphic>
      <p:bldP spid="4" grpId="0" animBg="1"/>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err="1"/>
              <a:t>．</a:t>
            </a:r>
            <a:r>
              <a:rPr kumimoji="1" lang="ja-JP" altLang="en-US" dirty="0"/>
              <a:t>考察　</a:t>
            </a:r>
          </a:p>
        </p:txBody>
      </p:sp>
      <p:sp>
        <p:nvSpPr>
          <p:cNvPr id="3" name="コンテンツ プレースホルダー 2"/>
          <p:cNvSpPr>
            <a:spLocks noGrp="1"/>
          </p:cNvSpPr>
          <p:nvPr>
            <p:ph idx="1"/>
          </p:nvPr>
        </p:nvSpPr>
        <p:spPr>
          <a:xfrm>
            <a:off x="867591" y="3467706"/>
            <a:ext cx="10517777" cy="4023360"/>
          </a:xfrm>
        </p:spPr>
        <p:txBody>
          <a:bodyPr>
            <a:normAutofit/>
          </a:bodyPr>
          <a:lstStyle/>
          <a:p>
            <a:pPr marL="0" indent="0">
              <a:buNone/>
            </a:pPr>
            <a:r>
              <a:rPr kumimoji="1" lang="ja-JP" altLang="en-US" sz="3600" dirty="0"/>
              <a:t>（１）</a:t>
            </a:r>
            <a:r>
              <a:rPr lang="ja-JP" altLang="en-US" sz="3600" dirty="0"/>
              <a:t>推移性を満たす回答を得られる可能性が高いため　　　　</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18</a:t>
            </a:fld>
            <a:r>
              <a:rPr kumimoji="1" lang="en-US" altLang="ja-JP" dirty="0"/>
              <a:t> /27</a:t>
            </a:r>
            <a:endParaRPr kumimoji="1" lang="ja-JP" altLang="en-US" dirty="0"/>
          </a:p>
        </p:txBody>
      </p:sp>
    </p:spTree>
    <p:extLst>
      <p:ext uri="{BB962C8B-B14F-4D97-AF65-F5344CB8AC3E}">
        <p14:creationId xmlns:p14="http://schemas.microsoft.com/office/powerpoint/2010/main" val="75153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pPr marL="0" indent="0" algn="ctr">
              <a:buNone/>
            </a:pPr>
            <a:endParaRPr lang="en-US" altLang="ja-JP" sz="3600" dirty="0"/>
          </a:p>
          <a:p>
            <a:pPr marL="0" indent="0" algn="ctr">
              <a:buNone/>
            </a:pPr>
            <a:endParaRPr lang="en-US" altLang="ja-JP" sz="3600" dirty="0"/>
          </a:p>
          <a:p>
            <a:pPr marL="0" indent="0" algn="ctr">
              <a:buNone/>
            </a:pPr>
            <a:r>
              <a:rPr kumimoji="1" lang="ja-JP" altLang="en-US" sz="3600" dirty="0"/>
              <a:t>５段階評価システムと比較して</a:t>
            </a:r>
            <a:endParaRPr kumimoji="1" lang="en-US" altLang="ja-JP" sz="3600" dirty="0"/>
          </a:p>
          <a:p>
            <a:pPr algn="ctr"/>
            <a:r>
              <a:rPr kumimoji="1" lang="ja-JP" altLang="en-US" sz="3600" dirty="0"/>
              <a:t>多元的評価システムの有用性を示す</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1</a:t>
            </a:fld>
            <a:r>
              <a:rPr kumimoji="1" lang="en-US" altLang="ja-JP" dirty="0"/>
              <a:t>/27</a:t>
            </a:r>
            <a:endParaRPr kumimoji="1" lang="ja-JP" altLang="en-US" dirty="0"/>
          </a:p>
        </p:txBody>
      </p:sp>
    </p:spTree>
    <p:extLst>
      <p:ext uri="{BB962C8B-B14F-4D97-AF65-F5344CB8AC3E}">
        <p14:creationId xmlns:p14="http://schemas.microsoft.com/office/powerpoint/2010/main" val="3266662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anim calcmode="lin" valueType="num">
                                      <p:cBhvr>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19</a:t>
            </a:fld>
            <a:r>
              <a:rPr kumimoji="1" lang="en-US" altLang="ja-JP" dirty="0"/>
              <a:t> /27</a:t>
            </a:r>
            <a:endParaRPr kumimoji="1" lang="ja-JP" altLang="en-US" dirty="0"/>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30257991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3041636" y="2634176"/>
            <a:ext cx="6102364" cy="689317"/>
          </a:xfrm>
        </p:spPr>
        <p:txBody>
          <a:bodyPr>
            <a:normAutofit/>
          </a:bodyPr>
          <a:lstStyle/>
          <a:p>
            <a:r>
              <a:rPr kumimoji="1" lang="ja-JP" altLang="en-US" sz="3600" dirty="0">
                <a:solidFill>
                  <a:schemeClr val="tx1"/>
                </a:solidFill>
              </a:rPr>
              <a:t>（２）質問数が少なかったため</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20</a:t>
            </a:fld>
            <a:r>
              <a:rPr kumimoji="1" lang="en-US" altLang="ja-JP" dirty="0"/>
              <a:t> /27</a:t>
            </a:r>
            <a:endParaRPr kumimoji="1" lang="ja-JP" altLang="en-US" dirty="0"/>
          </a:p>
        </p:txBody>
      </p:sp>
      <p:sp>
        <p:nvSpPr>
          <p:cNvPr id="5" name="テキスト ボックス 4"/>
          <p:cNvSpPr txBox="1"/>
          <p:nvPr/>
        </p:nvSpPr>
        <p:spPr>
          <a:xfrm>
            <a:off x="2663374" y="3851030"/>
            <a:ext cx="7227277" cy="1200329"/>
          </a:xfrm>
          <a:prstGeom prst="rect">
            <a:avLst/>
          </a:prstGeom>
          <a:noFill/>
        </p:spPr>
        <p:txBody>
          <a:bodyPr wrap="square" rtlCol="0">
            <a:spAutoFit/>
          </a:bodyPr>
          <a:lstStyle/>
          <a:p>
            <a:r>
              <a:rPr kumimoji="1" lang="ja-JP" altLang="en-US" sz="3600" dirty="0"/>
              <a:t>・５段階評価システムの質問数 ：</a:t>
            </a:r>
            <a:r>
              <a:rPr kumimoji="1" lang="ja-JP" altLang="en-US" sz="3600" dirty="0">
                <a:solidFill>
                  <a:srgbClr val="FF0000"/>
                </a:solidFill>
              </a:rPr>
              <a:t>６</a:t>
            </a:r>
            <a:r>
              <a:rPr kumimoji="1" lang="ja-JP" altLang="en-US" sz="3600" dirty="0"/>
              <a:t>つ</a:t>
            </a:r>
            <a:endParaRPr kumimoji="1" lang="en-US" altLang="ja-JP" sz="3600" dirty="0"/>
          </a:p>
          <a:p>
            <a:r>
              <a:rPr kumimoji="1" lang="ja-JP" altLang="en-US" sz="3600" dirty="0"/>
              <a:t>・多元的評価システムの質問数：</a:t>
            </a:r>
            <a:r>
              <a:rPr kumimoji="1" lang="ja-JP" altLang="en-US" sz="3600" dirty="0">
                <a:solidFill>
                  <a:srgbClr val="FF0000"/>
                </a:solidFill>
              </a:rPr>
              <a:t>３</a:t>
            </a:r>
            <a:r>
              <a:rPr kumimoji="1" lang="ja-JP" altLang="en-US" sz="3600" dirty="0"/>
              <a:t>つ</a:t>
            </a:r>
          </a:p>
        </p:txBody>
      </p:sp>
    </p:spTree>
    <p:extLst>
      <p:ext uri="{BB962C8B-B14F-4D97-AF65-F5344CB8AC3E}">
        <p14:creationId xmlns:p14="http://schemas.microsoft.com/office/powerpoint/2010/main" val="21815958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left)">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1021466" y="1737360"/>
            <a:ext cx="3572692" cy="2642729"/>
          </a:xfrm>
        </p:spPr>
        <p:txBody>
          <a:bodyPr/>
          <a:lstStyle/>
          <a:p>
            <a:endParaRPr kumimoji="1" lang="en-US" altLang="ja-JP" sz="3600" dirty="0"/>
          </a:p>
          <a:p>
            <a:r>
              <a:rPr kumimoji="1" lang="ja-JP" altLang="en-US" sz="3600" dirty="0">
                <a:solidFill>
                  <a:schemeClr val="tx1"/>
                </a:solidFill>
              </a:rPr>
              <a:t>質問数：</a:t>
            </a:r>
            <a:r>
              <a:rPr kumimoji="1" lang="en-US" altLang="ja-JP" sz="3600" dirty="0">
                <a:solidFill>
                  <a:schemeClr val="tx1"/>
                </a:solidFill>
              </a:rPr>
              <a:t>n</a:t>
            </a:r>
          </a:p>
          <a:p>
            <a:r>
              <a:rPr lang="ja-JP" altLang="en-US" sz="3600" dirty="0">
                <a:solidFill>
                  <a:schemeClr val="tx1"/>
                </a:solidFill>
              </a:rPr>
              <a:t>評価軸の数：</a:t>
            </a:r>
            <a:r>
              <a:rPr lang="en-US" altLang="ja-JP" sz="3600" dirty="0">
                <a:solidFill>
                  <a:srgbClr val="FF0000"/>
                </a:solidFill>
              </a:rPr>
              <a:t>A</a:t>
            </a:r>
          </a:p>
          <a:p>
            <a:r>
              <a:rPr kumimoji="1" lang="ja-JP" altLang="en-US" sz="3600" dirty="0">
                <a:solidFill>
                  <a:schemeClr val="tx1"/>
                </a:solidFill>
              </a:rPr>
              <a:t>評価対象の数：</a:t>
            </a:r>
            <a:r>
              <a:rPr lang="en-US" altLang="ja-JP" sz="3600" dirty="0">
                <a:solidFill>
                  <a:srgbClr val="FF0000"/>
                </a:solidFill>
              </a:rPr>
              <a:t>T</a:t>
            </a:r>
            <a:endParaRPr kumimoji="1" lang="en-US" altLang="ja-JP" sz="3600" dirty="0">
              <a:solidFill>
                <a:srgbClr val="FF0000"/>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21</a:t>
            </a:fld>
            <a:r>
              <a:rPr kumimoji="1" lang="en-US" altLang="ja-JP" dirty="0"/>
              <a:t> /27</a:t>
            </a:r>
            <a:endParaRPr kumimoji="1" lang="ja-JP" altLang="en-US" dirty="0"/>
          </a:p>
        </p:txBody>
      </p:sp>
      <p:sp>
        <p:nvSpPr>
          <p:cNvPr id="5" name="テキスト ボックス 4"/>
          <p:cNvSpPr txBox="1"/>
          <p:nvPr/>
        </p:nvSpPr>
        <p:spPr>
          <a:xfrm>
            <a:off x="5453939" y="2290584"/>
            <a:ext cx="2416432" cy="1200329"/>
          </a:xfrm>
          <a:prstGeom prst="rect">
            <a:avLst/>
          </a:prstGeom>
          <a:noFill/>
        </p:spPr>
        <p:txBody>
          <a:bodyPr wrap="square" rtlCol="0">
            <a:spAutoFit/>
          </a:bodyPr>
          <a:lstStyle/>
          <a:p>
            <a:r>
              <a:rPr kumimoji="1" lang="ja-JP" altLang="en-US" sz="3600" dirty="0"/>
              <a:t>５段階評価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x T</a:t>
            </a:r>
            <a:endParaRPr kumimoji="1" lang="ja-JP" altLang="en-US" sz="3600" dirty="0">
              <a:solidFill>
                <a:srgbClr val="FF0000"/>
              </a:solidFill>
            </a:endParaRPr>
          </a:p>
        </p:txBody>
      </p:sp>
      <p:sp>
        <p:nvSpPr>
          <p:cNvPr id="6" name="テキスト ボックス 5"/>
          <p:cNvSpPr txBox="1"/>
          <p:nvPr/>
        </p:nvSpPr>
        <p:spPr>
          <a:xfrm>
            <a:off x="5519253" y="4515963"/>
            <a:ext cx="2536371" cy="1200329"/>
          </a:xfrm>
          <a:prstGeom prst="rect">
            <a:avLst/>
          </a:prstGeom>
          <a:noFill/>
        </p:spPr>
        <p:txBody>
          <a:bodyPr wrap="square" rtlCol="0">
            <a:spAutoFit/>
          </a:bodyPr>
          <a:lstStyle/>
          <a:p>
            <a:r>
              <a:rPr kumimoji="1" lang="ja-JP" altLang="en-US" sz="3600" dirty="0"/>
              <a:t>多元的評価</a:t>
            </a:r>
            <a:endParaRPr kumimoji="1" lang="en-US" altLang="ja-JP" sz="3600" dirty="0"/>
          </a:p>
          <a:p>
            <a:r>
              <a:rPr kumimoji="1" lang="ja-JP" altLang="en-US" sz="3600" dirty="0"/>
              <a:t>→</a:t>
            </a:r>
            <a:r>
              <a:rPr kumimoji="1" lang="en-US" altLang="ja-JP" sz="3600" dirty="0"/>
              <a:t>n = </a:t>
            </a:r>
            <a:r>
              <a:rPr kumimoji="1" lang="en-US" altLang="ja-JP" sz="3600" dirty="0">
                <a:solidFill>
                  <a:srgbClr val="FF0000"/>
                </a:solidFill>
              </a:rPr>
              <a:t>A + 1</a:t>
            </a:r>
            <a:endParaRPr kumimoji="1" lang="ja-JP" altLang="en-US" sz="3600" dirty="0">
              <a:solidFill>
                <a:srgbClr val="FF0000"/>
              </a:solidFill>
            </a:endParaRPr>
          </a:p>
        </p:txBody>
      </p:sp>
      <p:sp>
        <p:nvSpPr>
          <p:cNvPr id="7" name="左中かっこ 6"/>
          <p:cNvSpPr/>
          <p:nvPr/>
        </p:nvSpPr>
        <p:spPr>
          <a:xfrm>
            <a:off x="4703018" y="2394857"/>
            <a:ext cx="598714" cy="33214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右矢印 8"/>
          <p:cNvSpPr/>
          <p:nvPr/>
        </p:nvSpPr>
        <p:spPr>
          <a:xfrm>
            <a:off x="8055624" y="2506029"/>
            <a:ext cx="620486" cy="783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055624" y="4704389"/>
            <a:ext cx="620486" cy="79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784969" y="2174640"/>
            <a:ext cx="3145773" cy="1446550"/>
          </a:xfrm>
          <a:prstGeom prst="rect">
            <a:avLst/>
          </a:prstGeom>
          <a:noFill/>
        </p:spPr>
        <p:txBody>
          <a:bodyPr wrap="square" rtlCol="0">
            <a:spAutoFit/>
          </a:bodyPr>
          <a:lstStyle/>
          <a:p>
            <a:r>
              <a:rPr kumimoji="1" lang="ja-JP" altLang="en-US" sz="4400" dirty="0">
                <a:solidFill>
                  <a:srgbClr val="FF0000"/>
                </a:solidFill>
              </a:rPr>
              <a:t>組み合わせ爆発</a:t>
            </a:r>
            <a:endParaRPr kumimoji="1" lang="ja-JP" altLang="en-US" sz="4400" dirty="0"/>
          </a:p>
        </p:txBody>
      </p:sp>
      <p:sp>
        <p:nvSpPr>
          <p:cNvPr id="12" name="テキスト ボックス 11"/>
          <p:cNvSpPr txBox="1"/>
          <p:nvPr/>
        </p:nvSpPr>
        <p:spPr>
          <a:xfrm>
            <a:off x="8784969" y="4731406"/>
            <a:ext cx="2743001" cy="769441"/>
          </a:xfrm>
          <a:prstGeom prst="rect">
            <a:avLst/>
          </a:prstGeom>
          <a:noFill/>
        </p:spPr>
        <p:txBody>
          <a:bodyPr wrap="square" rtlCol="0">
            <a:spAutoFit/>
          </a:bodyPr>
          <a:lstStyle/>
          <a:p>
            <a:r>
              <a:rPr kumimoji="1" lang="ja-JP" altLang="en-US" sz="4400" dirty="0">
                <a:solidFill>
                  <a:srgbClr val="FF0000"/>
                </a:solidFill>
              </a:rPr>
              <a:t>線形増加</a:t>
            </a:r>
          </a:p>
        </p:txBody>
      </p:sp>
      <p:sp>
        <p:nvSpPr>
          <p:cNvPr id="8" name="テキスト ボックス 7"/>
          <p:cNvSpPr txBox="1"/>
          <p:nvPr/>
        </p:nvSpPr>
        <p:spPr>
          <a:xfrm>
            <a:off x="1399402" y="4410870"/>
            <a:ext cx="3194756" cy="954107"/>
          </a:xfrm>
          <a:prstGeom prst="rect">
            <a:avLst/>
          </a:prstGeom>
          <a:noFill/>
        </p:spPr>
        <p:txBody>
          <a:bodyPr wrap="square" rtlCol="0">
            <a:spAutoFit/>
          </a:bodyPr>
          <a:lstStyle/>
          <a:p>
            <a:r>
              <a:rPr kumimoji="1" lang="en-US" altLang="ja-JP" sz="2800" dirty="0">
                <a:solidFill>
                  <a:srgbClr val="FF0000"/>
                </a:solidFill>
              </a:rPr>
              <a:t>A</a:t>
            </a:r>
            <a:r>
              <a:rPr kumimoji="1" lang="ja-JP" altLang="en-US" sz="2800" dirty="0"/>
              <a:t>と</a:t>
            </a:r>
            <a:r>
              <a:rPr kumimoji="1" lang="en-US" altLang="ja-JP" sz="2800" dirty="0">
                <a:solidFill>
                  <a:srgbClr val="FF0000"/>
                </a:solidFill>
              </a:rPr>
              <a:t>T</a:t>
            </a:r>
            <a:r>
              <a:rPr kumimoji="1" lang="ja-JP" altLang="en-US" sz="2800" dirty="0"/>
              <a:t>が同時に</a:t>
            </a:r>
            <a:endParaRPr kumimoji="1" lang="en-US" altLang="ja-JP" sz="2800" dirty="0"/>
          </a:p>
          <a:p>
            <a:r>
              <a:rPr kumimoji="1" lang="ja-JP" altLang="en-US" sz="2800" dirty="0"/>
              <a:t>増加する場合</a:t>
            </a:r>
          </a:p>
        </p:txBody>
      </p:sp>
      <p:sp>
        <p:nvSpPr>
          <p:cNvPr id="13" name="テキスト ボックス 12"/>
          <p:cNvSpPr txBox="1"/>
          <p:nvPr/>
        </p:nvSpPr>
        <p:spPr>
          <a:xfrm>
            <a:off x="1097503"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
        <p:nvSpPr>
          <p:cNvPr id="14" name="テキスト ボックス 13"/>
          <p:cNvSpPr txBox="1"/>
          <p:nvPr/>
        </p:nvSpPr>
        <p:spPr>
          <a:xfrm>
            <a:off x="3506628" y="4380089"/>
            <a:ext cx="386080" cy="1015663"/>
          </a:xfrm>
          <a:prstGeom prst="rect">
            <a:avLst/>
          </a:prstGeom>
          <a:noFill/>
        </p:spPr>
        <p:txBody>
          <a:bodyPr wrap="square" rtlCol="0">
            <a:spAutoFit/>
          </a:bodyPr>
          <a:lstStyle/>
          <a:p>
            <a:r>
              <a:rPr kumimoji="1" lang="en-US" altLang="ja-JP" sz="6000" dirty="0"/>
              <a:t>)</a:t>
            </a:r>
            <a:endParaRPr kumimoji="1" lang="ja-JP" altLang="en-US" sz="6000" dirty="0"/>
          </a:p>
        </p:txBody>
      </p:sp>
    </p:spTree>
    <p:extLst>
      <p:ext uri="{BB962C8B-B14F-4D97-AF65-F5344CB8AC3E}">
        <p14:creationId xmlns:p14="http://schemas.microsoft.com/office/powerpoint/2010/main" val="3388168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anim calcmode="lin" valueType="num">
                                      <p:cBhvr>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anim calcmode="lin" valueType="num">
                                      <p:cBhvr>
                                        <p:cTn id="40" dur="500" fill="hold"/>
                                        <p:tgtEl>
                                          <p:spTgt spid="7"/>
                                        </p:tgtEl>
                                        <p:attrNameLst>
                                          <p:attrName>ppt_x</p:attrName>
                                        </p:attrNameLst>
                                      </p:cBhvr>
                                      <p:tavLst>
                                        <p:tav tm="0">
                                          <p:val>
                                            <p:strVal val="#ppt_x"/>
                                          </p:val>
                                        </p:tav>
                                        <p:tav tm="100000">
                                          <p:val>
                                            <p:strVal val="#ppt_x"/>
                                          </p:val>
                                        </p:tav>
                                      </p:tavLst>
                                    </p:anim>
                                    <p:anim calcmode="lin" valueType="num">
                                      <p:cBhvr>
                                        <p:cTn id="41" dur="500" fill="hold"/>
                                        <p:tgtEl>
                                          <p:spTgt spid="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P spid="9" grpId="0" animBg="1"/>
      <p:bldP spid="10" grpId="0" animBg="1"/>
      <p:bldP spid="11" grpId="0"/>
      <p:bldP spid="12" grpId="0"/>
      <p:bldP spid="8"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コンテンツ プレースホルダー 2"/>
          <p:cNvSpPr>
            <a:spLocks noGrp="1"/>
          </p:cNvSpPr>
          <p:nvPr>
            <p:ph idx="1"/>
          </p:nvPr>
        </p:nvSpPr>
        <p:spPr>
          <a:xfrm>
            <a:off x="1097280" y="1845734"/>
            <a:ext cx="10058400" cy="951895"/>
          </a:xfrm>
        </p:spPr>
        <p:txBody>
          <a:bodyPr>
            <a:normAutofit/>
          </a:bodyPr>
          <a:lstStyle/>
          <a:p>
            <a:pPr algn="ctr"/>
            <a:r>
              <a:rPr kumimoji="1" lang="ja-JP" altLang="en-US" sz="5400" dirty="0"/>
              <a:t>質問数</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22</a:t>
            </a:fld>
            <a:r>
              <a:rPr kumimoji="1" lang="en-US" altLang="ja-JP" dirty="0"/>
              <a:t> /27</a:t>
            </a:r>
            <a:endParaRPr kumimoji="1" lang="ja-JP" altLang="en-US" dirty="0"/>
          </a:p>
        </p:txBody>
      </p:sp>
      <p:sp>
        <p:nvSpPr>
          <p:cNvPr id="5" name="テキスト ボックス 4"/>
          <p:cNvSpPr txBox="1"/>
          <p:nvPr/>
        </p:nvSpPr>
        <p:spPr>
          <a:xfrm>
            <a:off x="1426029" y="3513571"/>
            <a:ext cx="3494314" cy="1754326"/>
          </a:xfrm>
          <a:prstGeom prst="rect">
            <a:avLst/>
          </a:prstGeom>
          <a:noFill/>
        </p:spPr>
        <p:txBody>
          <a:bodyPr wrap="square" rtlCol="0">
            <a:spAutoFit/>
          </a:bodyPr>
          <a:lstStyle/>
          <a:p>
            <a:pPr algn="ctr"/>
            <a:r>
              <a:rPr kumimoji="1" lang="ja-JP" altLang="en-US" sz="5400" dirty="0"/>
              <a:t>５段階評価</a:t>
            </a:r>
            <a:endParaRPr kumimoji="1" lang="en-US" altLang="ja-JP" sz="5400" dirty="0"/>
          </a:p>
          <a:p>
            <a:pPr algn="ctr"/>
            <a:r>
              <a:rPr kumimoji="1" lang="ja-JP" altLang="en-US" sz="5400" dirty="0"/>
              <a:t>（指数）</a:t>
            </a:r>
          </a:p>
        </p:txBody>
      </p:sp>
      <p:sp>
        <p:nvSpPr>
          <p:cNvPr id="6" name="テキスト ボックス 5"/>
          <p:cNvSpPr txBox="1"/>
          <p:nvPr/>
        </p:nvSpPr>
        <p:spPr>
          <a:xfrm>
            <a:off x="7500257" y="3513571"/>
            <a:ext cx="3809999" cy="1754326"/>
          </a:xfrm>
          <a:prstGeom prst="rect">
            <a:avLst/>
          </a:prstGeom>
          <a:noFill/>
        </p:spPr>
        <p:txBody>
          <a:bodyPr wrap="square" rtlCol="0">
            <a:spAutoFit/>
          </a:bodyPr>
          <a:lstStyle/>
          <a:p>
            <a:pPr algn="ctr"/>
            <a:r>
              <a:rPr kumimoji="1" lang="ja-JP" altLang="en-US" sz="5400" dirty="0"/>
              <a:t>多元的評価</a:t>
            </a:r>
            <a:endParaRPr kumimoji="1" lang="en-US" altLang="ja-JP" sz="5400" dirty="0"/>
          </a:p>
          <a:p>
            <a:pPr algn="ctr"/>
            <a:r>
              <a:rPr kumimoji="1" lang="ja-JP" altLang="en-US" sz="5400" dirty="0"/>
              <a:t>（線形）</a:t>
            </a:r>
          </a:p>
        </p:txBody>
      </p:sp>
      <p:sp>
        <p:nvSpPr>
          <p:cNvPr id="9" name="山形 8"/>
          <p:cNvSpPr/>
          <p:nvPr/>
        </p:nvSpPr>
        <p:spPr>
          <a:xfrm>
            <a:off x="5241471" y="3068793"/>
            <a:ext cx="1937657" cy="2383971"/>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コネクタ 10"/>
          <p:cNvCxnSpPr>
            <a:endCxn id="3" idx="3"/>
          </p:cNvCxnSpPr>
          <p:nvPr/>
        </p:nvCxnSpPr>
        <p:spPr>
          <a:xfrm>
            <a:off x="7500257" y="2321681"/>
            <a:ext cx="3655423" cy="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1208314" y="2292289"/>
            <a:ext cx="37120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208314" y="2292289"/>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1155680" y="2292288"/>
            <a:ext cx="0" cy="3803711"/>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208314" y="6083891"/>
            <a:ext cx="9947366"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580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250"/>
                                        <p:tgtEl>
                                          <p:spTgt spid="9"/>
                                        </p:tgtEl>
                                      </p:cBhvr>
                                    </p:animEffect>
                                    <p:anim calcmode="lin" valueType="num">
                                      <p:cBhvr>
                                        <p:cTn id="34" dur="1250" fill="hold"/>
                                        <p:tgtEl>
                                          <p:spTgt spid="9"/>
                                        </p:tgtEl>
                                        <p:attrNameLst>
                                          <p:attrName>ppt_w</p:attrName>
                                        </p:attrNameLst>
                                      </p:cBhvr>
                                      <p:tavLst>
                                        <p:tav tm="0" fmla="#ppt_w*sin(2.5*pi*$)">
                                          <p:val>
                                            <p:fltVal val="0"/>
                                          </p:val>
                                        </p:tav>
                                        <p:tav tm="100000">
                                          <p:val>
                                            <p:fltVal val="1"/>
                                          </p:val>
                                        </p:tav>
                                      </p:tavLst>
                                    </p:anim>
                                    <p:anim calcmode="lin" valueType="num">
                                      <p:cBhvr>
                                        <p:cTn id="35" dur="12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４．考察</a:t>
            </a:r>
          </a:p>
        </p:txBody>
      </p:sp>
      <p:sp>
        <p:nvSpPr>
          <p:cNvPr id="3" name="コンテンツ プレースホルダー 2"/>
          <p:cNvSpPr>
            <a:spLocks noGrp="1"/>
          </p:cNvSpPr>
          <p:nvPr>
            <p:ph idx="1"/>
          </p:nvPr>
        </p:nvSpPr>
        <p:spPr>
          <a:xfrm>
            <a:off x="799011" y="2801550"/>
            <a:ext cx="10654937" cy="4023360"/>
          </a:xfrm>
        </p:spPr>
        <p:txBody>
          <a:bodyPr/>
          <a:lstStyle/>
          <a:p>
            <a:r>
              <a:rPr lang="ja-JP" altLang="en-US" sz="3600" dirty="0">
                <a:solidFill>
                  <a:schemeClr val="tx1"/>
                </a:solidFill>
              </a:rPr>
              <a:t>（１）推移性を満たす回答を得られる可能性が高いため</a:t>
            </a:r>
            <a:endParaRPr lang="en-US" altLang="ja-JP" sz="3600" dirty="0">
              <a:solidFill>
                <a:schemeClr val="tx1"/>
              </a:solidFill>
            </a:endParaRPr>
          </a:p>
          <a:p>
            <a:endParaRPr kumimoji="1" lang="en-US" altLang="ja-JP" sz="3600" dirty="0">
              <a:solidFill>
                <a:schemeClr val="tx1"/>
              </a:solidFill>
            </a:endParaRPr>
          </a:p>
          <a:p>
            <a:r>
              <a:rPr lang="ja-JP" altLang="en-US" sz="3600" dirty="0">
                <a:solidFill>
                  <a:schemeClr val="tx1"/>
                </a:solidFill>
              </a:rPr>
              <a:t>（２）質問数が少なかったため</a:t>
            </a:r>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23</a:t>
            </a:fld>
            <a:r>
              <a:rPr kumimoji="1" lang="en-US" altLang="ja-JP" dirty="0"/>
              <a:t> /27</a:t>
            </a:r>
            <a:endParaRPr kumimoji="1" lang="ja-JP" altLang="en-US" dirty="0"/>
          </a:p>
        </p:txBody>
      </p:sp>
    </p:spTree>
    <p:extLst>
      <p:ext uri="{BB962C8B-B14F-4D97-AF65-F5344CB8AC3E}">
        <p14:creationId xmlns:p14="http://schemas.microsoft.com/office/powerpoint/2010/main" val="33832097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2436425"/>
            <a:ext cx="10058400" cy="4023360"/>
          </a:xfrm>
        </p:spPr>
        <p:txBody>
          <a:bodyPr>
            <a:normAutofit/>
          </a:bodyPr>
          <a:lstStyle/>
          <a:p>
            <a:pPr marL="0" indent="0">
              <a:buNone/>
            </a:pPr>
            <a:r>
              <a:rPr lang="ja-JP" altLang="en-US" sz="3600" dirty="0">
                <a:solidFill>
                  <a:schemeClr val="tx1"/>
                </a:solidFill>
              </a:rPr>
              <a:t>本実験で実施した</a:t>
            </a:r>
            <a:r>
              <a:rPr kumimoji="1" lang="ja-JP" altLang="en-US" sz="3600" dirty="0">
                <a:solidFill>
                  <a:schemeClr val="tx1"/>
                </a:solidFill>
              </a:rPr>
              <a:t>アンケート調査のような</a:t>
            </a:r>
            <a:endParaRPr kumimoji="1" lang="en-US" altLang="ja-JP" sz="3600" dirty="0">
              <a:solidFill>
                <a:schemeClr val="tx1"/>
              </a:solidFill>
            </a:endParaRPr>
          </a:p>
          <a:p>
            <a:pPr marL="0" indent="0">
              <a:buNone/>
            </a:pPr>
            <a:r>
              <a:rPr kumimoji="1" lang="ja-JP" altLang="en-US" sz="3600" dirty="0">
                <a:solidFill>
                  <a:schemeClr val="tx1"/>
                </a:solidFill>
              </a:rPr>
              <a:t>表明選好は科学的根拠とはみなされない。</a:t>
            </a:r>
            <a:endParaRPr kumimoji="1" lang="en-US" altLang="ja-JP" sz="3600" dirty="0">
              <a:solidFill>
                <a:schemeClr val="tx1"/>
              </a:solidFill>
            </a:endParaRPr>
          </a:p>
          <a:p>
            <a:endParaRPr lang="en-US" altLang="ja-JP" sz="3600" dirty="0">
              <a:solidFill>
                <a:schemeClr val="tx1"/>
              </a:solidFill>
            </a:endParaRPr>
          </a:p>
          <a:p>
            <a:r>
              <a:rPr lang="ja-JP" altLang="en-US" sz="3600" dirty="0">
                <a:solidFill>
                  <a:schemeClr val="tx1"/>
                </a:solidFill>
              </a:rPr>
              <a:t>→実際の損得と関係づけられた顕示選好</a:t>
            </a:r>
            <a:endParaRPr lang="en-US" altLang="ja-JP" sz="3600" dirty="0">
              <a:solidFill>
                <a:schemeClr val="tx1"/>
              </a:solidFill>
            </a:endParaRPr>
          </a:p>
          <a:p>
            <a:r>
              <a:rPr lang="ja-JP" altLang="en-US" sz="3600" dirty="0">
                <a:solidFill>
                  <a:schemeClr val="tx1"/>
                </a:solidFill>
              </a:rPr>
              <a:t>    を取り出す実験を考える必要がある。</a:t>
            </a:r>
            <a:endParaRPr lang="en-US" altLang="ja-JP" sz="3600" dirty="0">
              <a:solidFill>
                <a:schemeClr val="tx1"/>
              </a:solidFill>
            </a:endParaRPr>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24</a:t>
            </a:fld>
            <a:r>
              <a:rPr kumimoji="1" lang="en-US" altLang="ja-JP" dirty="0"/>
              <a:t> /27</a:t>
            </a:r>
            <a:endParaRPr kumimoji="1" lang="ja-JP" altLang="en-US" dirty="0"/>
          </a:p>
        </p:txBody>
      </p:sp>
    </p:spTree>
    <p:extLst>
      <p:ext uri="{BB962C8B-B14F-4D97-AF65-F5344CB8AC3E}">
        <p14:creationId xmlns:p14="http://schemas.microsoft.com/office/powerpoint/2010/main" val="3242359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５．今後の課題</a:t>
            </a:r>
          </a:p>
        </p:txBody>
      </p:sp>
      <p:sp>
        <p:nvSpPr>
          <p:cNvPr id="3" name="コンテンツ プレースホルダー 2"/>
          <p:cNvSpPr>
            <a:spLocks noGrp="1"/>
          </p:cNvSpPr>
          <p:nvPr>
            <p:ph idx="1"/>
          </p:nvPr>
        </p:nvSpPr>
        <p:spPr>
          <a:xfrm>
            <a:off x="1097280" y="1900163"/>
            <a:ext cx="10058400" cy="4023360"/>
          </a:xfrm>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    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25</a:t>
            </a:fld>
            <a:r>
              <a:rPr kumimoji="1" lang="en-US" altLang="ja-JP" dirty="0"/>
              <a:t> /27</a:t>
            </a:r>
            <a:endParaRPr kumimoji="1" lang="ja-JP" altLang="en-US" dirty="0"/>
          </a:p>
        </p:txBody>
      </p:sp>
    </p:spTree>
    <p:extLst>
      <p:ext uri="{BB962C8B-B14F-4D97-AF65-F5344CB8AC3E}">
        <p14:creationId xmlns:p14="http://schemas.microsoft.com/office/powerpoint/2010/main" val="885030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６．まとめ</a:t>
            </a:r>
          </a:p>
        </p:txBody>
      </p:sp>
      <p:sp>
        <p:nvSpPr>
          <p:cNvPr id="4" name="コンテンツ プレースホルダー 3"/>
          <p:cNvSpPr txBox="1">
            <a:spLocks noGrp="1"/>
          </p:cNvSpPr>
          <p:nvPr>
            <p:ph idx="1"/>
          </p:nvPr>
        </p:nvSpPr>
        <p:spPr>
          <a:xfrm>
            <a:off x="674914" y="3464984"/>
            <a:ext cx="10480766" cy="1089529"/>
          </a:xfrm>
          <a:prstGeom prst="rect">
            <a:avLst/>
          </a:prstGeom>
          <a:noFill/>
        </p:spPr>
        <p:txBody>
          <a:bodyPr wrap="square" rtlCol="0">
            <a:spAutoFit/>
          </a:bodyPr>
          <a:lstStyle/>
          <a:p>
            <a:pPr marL="0" indent="0">
              <a:buNone/>
            </a:pPr>
            <a:r>
              <a:rPr lang="ja-JP" altLang="en-US" sz="3600" dirty="0"/>
              <a:t>５段階評価システムよりも多元的評価システムの方が人々の意見をより正確に反映できることを確認した。</a:t>
            </a:r>
            <a:endParaRPr kumimoji="1" lang="ja-JP" altLang="en-US" sz="3600" dirty="0"/>
          </a:p>
        </p:txBody>
      </p:sp>
      <p:sp>
        <p:nvSpPr>
          <p:cNvPr id="3" name="スライド番号プレースホルダー 2"/>
          <p:cNvSpPr>
            <a:spLocks noGrp="1"/>
          </p:cNvSpPr>
          <p:nvPr>
            <p:ph type="sldNum" sz="quarter" idx="12"/>
          </p:nvPr>
        </p:nvSpPr>
        <p:spPr>
          <a:xfrm>
            <a:off x="9843655" y="6383584"/>
            <a:ext cx="1312025" cy="468000"/>
          </a:xfrm>
        </p:spPr>
        <p:txBody>
          <a:bodyPr/>
          <a:lstStyle/>
          <a:p>
            <a:fld id="{80E840A7-A529-4127-8237-A9484F397FB9}" type="slidenum">
              <a:rPr kumimoji="1" lang="ja-JP" altLang="en-US" smtClean="0"/>
              <a:t>26</a:t>
            </a:fld>
            <a:r>
              <a:rPr kumimoji="1" lang="en-US" altLang="ja-JP" dirty="0"/>
              <a:t> /27</a:t>
            </a:r>
            <a:endParaRPr kumimoji="1" lang="ja-JP" altLang="en-US" dirty="0"/>
          </a:p>
        </p:txBody>
      </p:sp>
    </p:spTree>
    <p:extLst>
      <p:ext uri="{BB962C8B-B14F-4D97-AF65-F5344CB8AC3E}">
        <p14:creationId xmlns:p14="http://schemas.microsoft.com/office/powerpoint/2010/main" val="3935596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a:bodyPr>
          <a:lstStyle/>
          <a:p>
            <a:pPr algn="ctr"/>
            <a:endParaRPr kumimoji="1" lang="en-US" altLang="ja-JP" sz="3600" dirty="0"/>
          </a:p>
          <a:p>
            <a:pPr algn="ctr"/>
            <a:endParaRPr lang="en-US" altLang="ja-JP" sz="3600" dirty="0"/>
          </a:p>
          <a:p>
            <a:pPr algn="ctr"/>
            <a:r>
              <a:rPr kumimoji="1" lang="ja-JP" altLang="en-US" sz="3600" dirty="0"/>
              <a:t>ご清聴ありがとうございました</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27</a:t>
            </a:fld>
            <a:r>
              <a:rPr kumimoji="1" lang="en-US" altLang="ja-JP" dirty="0"/>
              <a:t> /27</a:t>
            </a:r>
            <a:endParaRPr kumimoji="1" lang="ja-JP" altLang="en-US" dirty="0"/>
          </a:p>
        </p:txBody>
      </p:sp>
    </p:spTree>
    <p:extLst>
      <p:ext uri="{BB962C8B-B14F-4D97-AF65-F5344CB8AC3E}">
        <p14:creationId xmlns:p14="http://schemas.microsoft.com/office/powerpoint/2010/main" val="18483027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14452" y="166860"/>
            <a:ext cx="10058400" cy="1450757"/>
          </a:xfrm>
        </p:spPr>
        <p:txBody>
          <a:bodyPr>
            <a:normAutofit/>
          </a:bodyPr>
          <a:lstStyle/>
          <a:p>
            <a:r>
              <a:rPr kumimoji="1" lang="ja-JP" altLang="en-US" sz="3600" dirty="0"/>
              <a:t>例：じゃらんの５段階評価システム</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384" y="2286000"/>
            <a:ext cx="11420270" cy="3113314"/>
          </a:xfrm>
        </p:spPr>
      </p:pic>
    </p:spTree>
    <p:extLst>
      <p:ext uri="{BB962C8B-B14F-4D97-AF65-F5344CB8AC3E}">
        <p14:creationId xmlns:p14="http://schemas.microsoft.com/office/powerpoint/2010/main" val="7307051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2</a:t>
            </a:fld>
            <a:r>
              <a:rPr kumimoji="1" lang="en-US" altLang="ja-JP" dirty="0"/>
              <a:t> /27</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28" y="2792516"/>
            <a:ext cx="3275802" cy="3440432"/>
          </a:xfrm>
          <a:prstGeom prst="rect">
            <a:avLst/>
          </a:prstGeom>
        </p:spPr>
      </p:pic>
      <p:sp>
        <p:nvSpPr>
          <p:cNvPr id="11" name="テキスト ボックス 10"/>
          <p:cNvSpPr txBox="1"/>
          <p:nvPr/>
        </p:nvSpPr>
        <p:spPr>
          <a:xfrm>
            <a:off x="8719457" y="2774350"/>
            <a:ext cx="4104112" cy="3416320"/>
          </a:xfrm>
          <a:prstGeom prst="rect">
            <a:avLst/>
          </a:prstGeom>
          <a:noFill/>
        </p:spPr>
        <p:txBody>
          <a:bodyPr wrap="square" rtlCol="0">
            <a:spAutoFit/>
          </a:bodyPr>
          <a:lstStyle/>
          <a:p>
            <a:r>
              <a:rPr kumimoji="1" lang="ja-JP" altLang="en-US" sz="2400" dirty="0"/>
              <a:t>非常に良い</a:t>
            </a:r>
          </a:p>
          <a:p>
            <a:endParaRPr kumimoji="1" lang="ja-JP" altLang="en-US" sz="2400" dirty="0"/>
          </a:p>
          <a:p>
            <a:r>
              <a:rPr kumimoji="1" lang="ja-JP" altLang="en-US" sz="2400" dirty="0"/>
              <a:t>良い</a:t>
            </a:r>
          </a:p>
          <a:p>
            <a:endParaRPr kumimoji="1" lang="ja-JP" altLang="en-US" sz="2400" dirty="0"/>
          </a:p>
          <a:p>
            <a:r>
              <a:rPr kumimoji="1" lang="ja-JP" altLang="en-US" sz="2400" dirty="0"/>
              <a:t>普通</a:t>
            </a:r>
          </a:p>
          <a:p>
            <a:endParaRPr kumimoji="1" lang="ja-JP" altLang="en-US" sz="2400" dirty="0"/>
          </a:p>
          <a:p>
            <a:r>
              <a:rPr kumimoji="1" lang="ja-JP" altLang="en-US" sz="2400" dirty="0"/>
              <a:t>悪い</a:t>
            </a:r>
          </a:p>
          <a:p>
            <a:endParaRPr kumimoji="1" lang="ja-JP" altLang="en-US" sz="2400" dirty="0"/>
          </a:p>
          <a:p>
            <a:r>
              <a:rPr kumimoji="1" lang="ja-JP" altLang="en-US" sz="2400" dirty="0"/>
              <a:t>非常に悪い</a:t>
            </a:r>
          </a:p>
        </p:txBody>
      </p:sp>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2774349"/>
            <a:ext cx="503679" cy="481055"/>
          </a:xfrm>
          <a:prstGeom prst="rect">
            <a:avLst/>
          </a:prstGeom>
        </p:spPr>
      </p:pic>
      <p:sp>
        <p:nvSpPr>
          <p:cNvPr id="3" name="テキスト ボックス 2"/>
          <p:cNvSpPr txBox="1"/>
          <p:nvPr/>
        </p:nvSpPr>
        <p:spPr>
          <a:xfrm>
            <a:off x="3265686" y="1959914"/>
            <a:ext cx="5700889" cy="646331"/>
          </a:xfrm>
          <a:prstGeom prst="rect">
            <a:avLst/>
          </a:prstGeom>
          <a:noFill/>
        </p:spPr>
        <p:txBody>
          <a:bodyPr wrap="square" rtlCol="0">
            <a:spAutoFit/>
          </a:bodyPr>
          <a:lstStyle/>
          <a:p>
            <a:r>
              <a:rPr kumimoji="1" lang="ja-JP" altLang="en-US" sz="3600" u="sng" dirty="0"/>
              <a:t>５段階評価システムとは？</a:t>
            </a: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2774350"/>
            <a:ext cx="503679" cy="481055"/>
          </a:xfrm>
          <a:prstGeom prst="rect">
            <a:avLst/>
          </a:prstGeom>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2774348"/>
            <a:ext cx="503679" cy="481055"/>
          </a:xfrm>
          <a:prstGeom prst="rect">
            <a:avLst/>
          </a:prstGeom>
        </p:spPr>
      </p:pic>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2774349"/>
            <a:ext cx="503679" cy="481055"/>
          </a:xfrm>
          <a:prstGeom prst="rect">
            <a:avLst/>
          </a:prstGeom>
        </p:spPr>
      </p:pic>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64292" y="2774347"/>
            <a:ext cx="503679" cy="481055"/>
          </a:xfrm>
          <a:prstGeom prst="rect">
            <a:avLst/>
          </a:prstGeom>
        </p:spPr>
      </p:pic>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3491393"/>
            <a:ext cx="503679" cy="481055"/>
          </a:xfrm>
          <a:prstGeom prst="rect">
            <a:avLst/>
          </a:prstGeom>
        </p:spPr>
      </p:pic>
      <p:pic>
        <p:nvPicPr>
          <p:cNvPr id="32" name="図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3491394"/>
            <a:ext cx="503679" cy="481055"/>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53012" y="3491392"/>
            <a:ext cx="503679" cy="481055"/>
          </a:xfrm>
          <a:prstGeom prst="rect">
            <a:avLst/>
          </a:prstGeom>
        </p:spPr>
      </p:pic>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3491393"/>
            <a:ext cx="503679" cy="481055"/>
          </a:xfrm>
          <a:prstGeom prst="rect">
            <a:avLst/>
          </a:prstGeom>
        </p:spPr>
      </p:pic>
      <p:pic>
        <p:nvPicPr>
          <p:cNvPr id="36" name="図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208437"/>
            <a:ext cx="503679" cy="481055"/>
          </a:xfrm>
          <a:prstGeom prst="rect">
            <a:avLst/>
          </a:prstGeom>
        </p:spPr>
      </p:pic>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208438"/>
            <a:ext cx="503679" cy="481055"/>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41732" y="4208437"/>
            <a:ext cx="503679" cy="481055"/>
          </a:xfrm>
          <a:prstGeom prst="rect">
            <a:avLst/>
          </a:prstGeom>
        </p:spPr>
      </p:pic>
      <p:pic>
        <p:nvPicPr>
          <p:cNvPr id="40" name="図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28755" y="4925481"/>
            <a:ext cx="503679" cy="481055"/>
          </a:xfrm>
          <a:prstGeom prst="rect">
            <a:avLst/>
          </a:prstGeom>
        </p:spPr>
      </p:pic>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4925482"/>
            <a:ext cx="503679" cy="481055"/>
          </a:xfrm>
          <a:prstGeom prst="rect">
            <a:avLst/>
          </a:prstGeom>
        </p:spPr>
      </p:pic>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15778" y="5642526"/>
            <a:ext cx="503679" cy="481055"/>
          </a:xfrm>
          <a:prstGeom prst="rect">
            <a:avLst/>
          </a:prstGeom>
        </p:spPr>
      </p:pic>
    </p:spTree>
    <p:extLst>
      <p:ext uri="{BB962C8B-B14F-4D97-AF65-F5344CB8AC3E}">
        <p14:creationId xmlns:p14="http://schemas.microsoft.com/office/powerpoint/2010/main" val="3536056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wipe(left)">
                                      <p:cBhvr>
                                        <p:cTn id="39" dur="500"/>
                                        <p:tgtEl>
                                          <p:spTgt spid="11">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xEl>
                                              <p:pRg st="4" end="4"/>
                                            </p:txEl>
                                          </p:spTgt>
                                        </p:tgtEl>
                                        <p:attrNameLst>
                                          <p:attrName>style.visibility</p:attrName>
                                        </p:attrNameLst>
                                      </p:cBhvr>
                                      <p:to>
                                        <p:strVal val="visible"/>
                                      </p:to>
                                    </p:set>
                                    <p:animEffect transition="in" filter="wipe(left)">
                                      <p:cBhvr>
                                        <p:cTn id="56" dur="500"/>
                                        <p:tgtEl>
                                          <p:spTgt spid="11">
                                            <p:txEl>
                                              <p:pRg st="4" end="4"/>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8"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xEl>
                                              <p:pRg st="6" end="6"/>
                                            </p:txEl>
                                          </p:spTgt>
                                        </p:tgtEl>
                                        <p:attrNameLst>
                                          <p:attrName>style.visibility</p:attrName>
                                        </p:attrNameLst>
                                      </p:cBhvr>
                                      <p:to>
                                        <p:strVal val="visible"/>
                                      </p:to>
                                    </p:set>
                                    <p:animEffect transition="in" filter="wipe(left)">
                                      <p:cBhvr>
                                        <p:cTn id="70" dur="500"/>
                                        <p:tgtEl>
                                          <p:spTgt spid="11">
                                            <p:txEl>
                                              <p:pRg st="6" end="6"/>
                                            </p:txEl>
                                          </p:spTgt>
                                        </p:tgtEl>
                                      </p:cBhvr>
                                    </p:animEffect>
                                  </p:childTnLst>
                                </p:cTn>
                              </p:par>
                              <p:par>
                                <p:cTn id="71" presetID="22" presetClass="entr" presetSubtype="8"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par>
                                <p:cTn id="74" presetID="22" presetClass="entr" presetSubtype="8"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
                                            <p:txEl>
                                              <p:pRg st="8" end="8"/>
                                            </p:txEl>
                                          </p:spTgt>
                                        </p:tgtEl>
                                        <p:attrNameLst>
                                          <p:attrName>style.visibility</p:attrName>
                                        </p:attrNameLst>
                                      </p:cBhvr>
                                      <p:to>
                                        <p:strVal val="visible"/>
                                      </p:to>
                                    </p:set>
                                    <p:animEffect transition="in" filter="wipe(left)">
                                      <p:cBhvr>
                                        <p:cTn id="81" dur="500"/>
                                        <p:tgtEl>
                                          <p:spTgt spid="11">
                                            <p:txEl>
                                              <p:pRg st="8" end="8"/>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多元的評価システムの使用例</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160574536"/>
              </p:ext>
            </p:extLst>
          </p:nvPr>
        </p:nvGraphicFramePr>
        <p:xfrm>
          <a:off x="1216706" y="1792994"/>
          <a:ext cx="10058400" cy="4219292"/>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9024539"/>
                    </a:ext>
                  </a:extLst>
                </a:gridCol>
                <a:gridCol w="2514600">
                  <a:extLst>
                    <a:ext uri="{9D8B030D-6E8A-4147-A177-3AD203B41FA5}">
                      <a16:colId xmlns:a16="http://schemas.microsoft.com/office/drawing/2014/main" val="1881130392"/>
                    </a:ext>
                  </a:extLst>
                </a:gridCol>
                <a:gridCol w="2514600">
                  <a:extLst>
                    <a:ext uri="{9D8B030D-6E8A-4147-A177-3AD203B41FA5}">
                      <a16:colId xmlns:a16="http://schemas.microsoft.com/office/drawing/2014/main" val="3096526520"/>
                    </a:ext>
                  </a:extLst>
                </a:gridCol>
                <a:gridCol w="2514600">
                  <a:extLst>
                    <a:ext uri="{9D8B030D-6E8A-4147-A177-3AD203B41FA5}">
                      <a16:colId xmlns:a16="http://schemas.microsoft.com/office/drawing/2014/main" val="2508710443"/>
                    </a:ext>
                  </a:extLst>
                </a:gridCol>
              </a:tblGrid>
              <a:tr h="1018892">
                <a:tc>
                  <a:txBody>
                    <a:bodyPr/>
                    <a:lstStyle/>
                    <a:p>
                      <a:pPr algn="l"/>
                      <a:r>
                        <a:rPr kumimoji="1" lang="ja-JP" altLang="en-US" sz="2400" dirty="0"/>
                        <a:t>　　　　　　　評価軸順位</a:t>
                      </a:r>
                    </a:p>
                  </a:txBody>
                  <a:tcPr>
                    <a:lnTlToBr w="12700" cap="flat" cmpd="sng" algn="ctr">
                      <a:solidFill>
                        <a:schemeClr val="tx1"/>
                      </a:solidFill>
                      <a:prstDash val="solid"/>
                      <a:round/>
                      <a:headEnd type="none" w="med" len="med"/>
                      <a:tailEnd type="none" w="med" len="med"/>
                    </a:lnTlToBr>
                    <a:solidFill>
                      <a:schemeClr val="accent1"/>
                    </a:solidFill>
                  </a:tcPr>
                </a:tc>
                <a:tc>
                  <a:txBody>
                    <a:bodyPr/>
                    <a:lstStyle/>
                    <a:p>
                      <a:pPr algn="ctr"/>
                      <a:r>
                        <a:rPr kumimoji="1" lang="ja-JP" altLang="en-US" sz="3200" dirty="0"/>
                        <a:t>お風呂</a:t>
                      </a:r>
                    </a:p>
                  </a:txBody>
                  <a:tcPr/>
                </a:tc>
                <a:tc>
                  <a:txBody>
                    <a:bodyPr/>
                    <a:lstStyle/>
                    <a:p>
                      <a:pPr algn="ctr"/>
                      <a:r>
                        <a:rPr kumimoji="1" lang="ja-JP" altLang="en-US" sz="3200" dirty="0"/>
                        <a:t>清潔感</a:t>
                      </a:r>
                    </a:p>
                  </a:txBody>
                  <a:tcPr/>
                </a:tc>
                <a:tc>
                  <a:txBody>
                    <a:bodyPr/>
                    <a:lstStyle/>
                    <a:p>
                      <a:pPr algn="ctr"/>
                      <a:r>
                        <a:rPr kumimoji="1" lang="ja-JP" altLang="en-US" sz="3200" dirty="0"/>
                        <a:t>食事</a:t>
                      </a:r>
                    </a:p>
                  </a:txBody>
                  <a:tcPr/>
                </a:tc>
                <a:extLst>
                  <a:ext uri="{0D108BD9-81ED-4DB2-BD59-A6C34878D82A}">
                    <a16:rowId xmlns:a16="http://schemas.microsoft.com/office/drawing/2014/main" val="3126521684"/>
                  </a:ext>
                </a:extLst>
              </a:tr>
              <a:tr h="1018892">
                <a:tc>
                  <a:txBody>
                    <a:bodyPr/>
                    <a:lstStyle/>
                    <a:p>
                      <a:pPr algn="ctr"/>
                      <a:r>
                        <a:rPr kumimoji="1" lang="ja-JP" altLang="en-US" sz="3200" dirty="0"/>
                        <a:t>１位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松ホテル</a:t>
                      </a:r>
                    </a:p>
                    <a:p>
                      <a:pPr algn="ctr"/>
                      <a:endParaRPr kumimoji="1" lang="en-US" altLang="ja-JP" sz="3200" dirty="0"/>
                    </a:p>
                  </a:txBody>
                  <a:tcPr/>
                </a:tc>
                <a:tc>
                  <a:txBody>
                    <a:bodyPr/>
                    <a:lstStyle/>
                    <a:p>
                      <a:pPr algn="ctr"/>
                      <a:r>
                        <a:rPr kumimoji="1" lang="ja-JP" altLang="en-US" sz="3200" dirty="0"/>
                        <a:t>梅ホテル</a:t>
                      </a:r>
                      <a:endParaRPr kumimoji="1" lang="en-US" altLang="ja-JP" sz="3200" dirty="0"/>
                    </a:p>
                  </a:txBody>
                  <a:tcPr/>
                </a:tc>
                <a:tc>
                  <a:txBody>
                    <a:bodyPr/>
                    <a:lstStyle/>
                    <a:p>
                      <a:pPr algn="ctr"/>
                      <a:r>
                        <a:rPr kumimoji="1" lang="ja-JP" altLang="en-US" sz="3200" dirty="0"/>
                        <a:t>松ホテル</a:t>
                      </a:r>
                      <a:endParaRPr kumimoji="1" lang="en-US" altLang="ja-JP" sz="3200" dirty="0"/>
                    </a:p>
                  </a:txBody>
                  <a:tcPr/>
                </a:tc>
                <a:extLst>
                  <a:ext uri="{0D108BD9-81ED-4DB2-BD59-A6C34878D82A}">
                    <a16:rowId xmlns:a16="http://schemas.microsoft.com/office/drawing/2014/main" val="89107563"/>
                  </a:ext>
                </a:extLst>
              </a:tr>
              <a:tr h="1018892">
                <a:tc>
                  <a:txBody>
                    <a:bodyPr/>
                    <a:lstStyle/>
                    <a:p>
                      <a:pPr algn="ctr"/>
                      <a:r>
                        <a:rPr kumimoji="1" lang="ja-JP" altLang="en-US" sz="3200" dirty="0"/>
                        <a:t>２位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梅ホテル</a:t>
                      </a:r>
                    </a:p>
                    <a:p>
                      <a:pPr algn="ctr"/>
                      <a:endParaRPr kumimoji="1" lang="ja-JP" altLang="en-US" sz="3200" dirty="0"/>
                    </a:p>
                  </a:txBody>
                  <a:tcPr/>
                </a:tc>
                <a:tc>
                  <a:txBody>
                    <a:bodyPr/>
                    <a:lstStyle/>
                    <a:p>
                      <a:pPr algn="ctr"/>
                      <a:r>
                        <a:rPr kumimoji="1" lang="ja-JP" altLang="en-US" sz="3200" dirty="0"/>
                        <a:t>松ホテル</a:t>
                      </a:r>
                    </a:p>
                  </a:txBody>
                  <a:tcPr/>
                </a:tc>
                <a:tc>
                  <a:txBody>
                    <a:bodyPr/>
                    <a:lstStyle/>
                    <a:p>
                      <a:pPr algn="ctr"/>
                      <a:r>
                        <a:rPr kumimoji="1" lang="ja-JP" altLang="en-US" sz="3200" dirty="0"/>
                        <a:t>竹ホテル</a:t>
                      </a:r>
                    </a:p>
                  </a:txBody>
                  <a:tcPr/>
                </a:tc>
                <a:extLst>
                  <a:ext uri="{0D108BD9-81ED-4DB2-BD59-A6C34878D82A}">
                    <a16:rowId xmlns:a16="http://schemas.microsoft.com/office/drawing/2014/main" val="2773624719"/>
                  </a:ext>
                </a:extLst>
              </a:tr>
              <a:tr h="1018892">
                <a:tc>
                  <a:txBody>
                    <a:bodyPr/>
                    <a:lstStyle/>
                    <a:p>
                      <a:pPr algn="ctr"/>
                      <a:r>
                        <a:rPr kumimoji="1" lang="ja-JP" altLang="en-US" sz="3200" dirty="0"/>
                        <a:t>３位</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a:t>竹ホテル</a:t>
                      </a:r>
                    </a:p>
                    <a:p>
                      <a:pPr algn="ctr"/>
                      <a:endParaRPr kumimoji="1" lang="ja-JP" altLang="en-US" sz="3200" dirty="0"/>
                    </a:p>
                  </a:txBody>
                  <a:tcPr/>
                </a:tc>
                <a:tc>
                  <a:txBody>
                    <a:bodyPr/>
                    <a:lstStyle/>
                    <a:p>
                      <a:pPr algn="ctr"/>
                      <a:r>
                        <a:rPr kumimoji="1" lang="ja-JP" altLang="en-US" sz="3200" dirty="0"/>
                        <a:t>竹ホテル</a:t>
                      </a:r>
                    </a:p>
                  </a:txBody>
                  <a:tcPr/>
                </a:tc>
                <a:tc>
                  <a:txBody>
                    <a:bodyPr/>
                    <a:lstStyle/>
                    <a:p>
                      <a:pPr algn="ctr"/>
                      <a:r>
                        <a:rPr kumimoji="1" lang="ja-JP" altLang="en-US" sz="3200" dirty="0"/>
                        <a:t>梅ホテル</a:t>
                      </a:r>
                    </a:p>
                  </a:txBody>
                  <a:tcPr/>
                </a:tc>
                <a:extLst>
                  <a:ext uri="{0D108BD9-81ED-4DB2-BD59-A6C34878D82A}">
                    <a16:rowId xmlns:a16="http://schemas.microsoft.com/office/drawing/2014/main" val="2354707196"/>
                  </a:ext>
                </a:extLst>
              </a:tr>
            </a:tbl>
          </a:graphicData>
        </a:graphic>
      </p:graphicFrame>
    </p:spTree>
    <p:extLst>
      <p:ext uri="{BB962C8B-B14F-4D97-AF65-F5344CB8AC3E}">
        <p14:creationId xmlns:p14="http://schemas.microsoft.com/office/powerpoint/2010/main" val="397477806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多元的評価システムの使用例</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427" y="4475615"/>
            <a:ext cx="2066698" cy="2066698"/>
          </a:xfrm>
        </p:spPr>
      </p:pic>
      <p:sp>
        <p:nvSpPr>
          <p:cNvPr id="6" name="雲形吹き出し 5"/>
          <p:cNvSpPr/>
          <p:nvPr/>
        </p:nvSpPr>
        <p:spPr>
          <a:xfrm>
            <a:off x="1959427" y="1861458"/>
            <a:ext cx="5029202" cy="2393474"/>
          </a:xfrm>
          <a:prstGeom prst="cloudCallou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862942" y="2286000"/>
            <a:ext cx="3222171" cy="1569660"/>
          </a:xfrm>
          <a:prstGeom prst="rect">
            <a:avLst/>
          </a:prstGeom>
          <a:noFill/>
        </p:spPr>
        <p:txBody>
          <a:bodyPr wrap="square" rtlCol="0">
            <a:spAutoFit/>
          </a:bodyPr>
          <a:lstStyle/>
          <a:p>
            <a:r>
              <a:rPr kumimoji="1" lang="ja-JP" altLang="en-US" sz="3200" dirty="0"/>
              <a:t>最重要：お風呂</a:t>
            </a:r>
            <a:endParaRPr kumimoji="1" lang="en-US" altLang="ja-JP" sz="3200" dirty="0"/>
          </a:p>
          <a:p>
            <a:r>
              <a:rPr kumimoji="1" lang="ja-JP" altLang="en-US" sz="3200" dirty="0"/>
              <a:t>重要　 ：清潔感</a:t>
            </a:r>
            <a:endParaRPr kumimoji="1" lang="en-US" altLang="ja-JP" sz="3200" dirty="0"/>
          </a:p>
          <a:p>
            <a:r>
              <a:rPr kumimoji="1" lang="ja-JP" altLang="en-US" sz="3200" dirty="0"/>
              <a:t>普通　 ：食事</a:t>
            </a:r>
          </a:p>
        </p:txBody>
      </p:sp>
      <p:sp>
        <p:nvSpPr>
          <p:cNvPr id="8" name="右矢印 7"/>
          <p:cNvSpPr/>
          <p:nvPr/>
        </p:nvSpPr>
        <p:spPr>
          <a:xfrm>
            <a:off x="6879771" y="3331029"/>
            <a:ext cx="1393372" cy="198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33081" y="1861458"/>
            <a:ext cx="1292662" cy="4299856"/>
          </a:xfrm>
          <a:prstGeom prst="rect">
            <a:avLst/>
          </a:prstGeom>
          <a:noFill/>
        </p:spPr>
        <p:txBody>
          <a:bodyPr vert="eaVert" wrap="square" rtlCol="0">
            <a:spAutoFit/>
          </a:bodyPr>
          <a:lstStyle/>
          <a:p>
            <a:r>
              <a:rPr kumimoji="1" lang="ja-JP" altLang="en-US" sz="3600" dirty="0"/>
              <a:t>この条件に合う</a:t>
            </a:r>
            <a:endParaRPr kumimoji="1" lang="en-US" altLang="ja-JP" sz="3600" dirty="0"/>
          </a:p>
          <a:p>
            <a:r>
              <a:rPr kumimoji="1" lang="ja-JP" altLang="en-US" sz="3600" dirty="0"/>
              <a:t>　　　ホテルを検索！</a:t>
            </a:r>
          </a:p>
        </p:txBody>
      </p:sp>
    </p:spTree>
    <p:extLst>
      <p:ext uri="{BB962C8B-B14F-4D97-AF65-F5344CB8AC3E}">
        <p14:creationId xmlns:p14="http://schemas.microsoft.com/office/powerpoint/2010/main" val="267944749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実験の様子</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378" y="1809882"/>
            <a:ext cx="6730823" cy="5048118"/>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31</a:t>
            </a:fld>
            <a:r>
              <a:rPr kumimoji="1" lang="en-US" altLang="ja-JP"/>
              <a:t>/25</a:t>
            </a:r>
            <a:endParaRPr kumimoji="1" lang="ja-JP" altLang="en-US" dirty="0"/>
          </a:p>
        </p:txBody>
      </p:sp>
    </p:spTree>
    <p:extLst>
      <p:ext uri="{BB962C8B-B14F-4D97-AF65-F5344CB8AC3E}">
        <p14:creationId xmlns:p14="http://schemas.microsoft.com/office/powerpoint/2010/main" val="2390556232"/>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スライダの始まりを左右に振り分けた</a:t>
            </a:r>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32</a:t>
            </a:fld>
            <a:r>
              <a:rPr kumimoji="1" lang="en-US" altLang="ja-JP"/>
              <a:t>/25</a:t>
            </a:r>
            <a:endParaRPr kumimoji="1" lang="ja-JP" altLang="en-US" dirty="0"/>
          </a:p>
        </p:txBody>
      </p:sp>
      <p:pic>
        <p:nvPicPr>
          <p:cNvPr id="5" name="図 4"/>
          <p:cNvPicPr>
            <a:picLocks noChangeAspect="1"/>
          </p:cNvPicPr>
          <p:nvPr/>
        </p:nvPicPr>
        <p:blipFill>
          <a:blip r:embed="rId2"/>
          <a:stretch>
            <a:fillRect/>
          </a:stretch>
        </p:blipFill>
        <p:spPr>
          <a:xfrm>
            <a:off x="0" y="1737360"/>
            <a:ext cx="12303889" cy="5120640"/>
          </a:xfrm>
          <a:prstGeom prst="rect">
            <a:avLst/>
          </a:prstGeom>
        </p:spPr>
      </p:pic>
    </p:spTree>
    <p:extLst>
      <p:ext uri="{BB962C8B-B14F-4D97-AF65-F5344CB8AC3E}">
        <p14:creationId xmlns:p14="http://schemas.microsoft.com/office/powerpoint/2010/main" val="387308151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a:t>
            </a:r>
            <a:r>
              <a:rPr lang="ja-JP" altLang="en-US" dirty="0"/>
              <a:t>を具体的に表現</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33</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2233732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数当てゲームを具体的に表現</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619007658"/>
              </p:ext>
            </p:extLst>
          </p:nvPr>
        </p:nvGraphicFramePr>
        <p:xfrm>
          <a:off x="1096963" y="1846263"/>
          <a:ext cx="10058400" cy="4251595"/>
        </p:xfrm>
        <a:graphic>
          <a:graphicData uri="http://schemas.openxmlformats.org/drawingml/2006/table">
            <a:tbl>
              <a:tblPr firstRow="1" bandRow="1">
                <a:tableStyleId>{D7AC3CCA-C797-4891-BE02-D94E43425B78}</a:tableStyleId>
              </a:tblPr>
              <a:tblGrid>
                <a:gridCol w="2514600">
                  <a:extLst>
                    <a:ext uri="{9D8B030D-6E8A-4147-A177-3AD203B41FA5}">
                      <a16:colId xmlns:a16="http://schemas.microsoft.com/office/drawing/2014/main" val="3775952704"/>
                    </a:ext>
                  </a:extLst>
                </a:gridCol>
                <a:gridCol w="2514600">
                  <a:extLst>
                    <a:ext uri="{9D8B030D-6E8A-4147-A177-3AD203B41FA5}">
                      <a16:colId xmlns:a16="http://schemas.microsoft.com/office/drawing/2014/main" val="3669301027"/>
                    </a:ext>
                  </a:extLst>
                </a:gridCol>
                <a:gridCol w="2514600">
                  <a:extLst>
                    <a:ext uri="{9D8B030D-6E8A-4147-A177-3AD203B41FA5}">
                      <a16:colId xmlns:a16="http://schemas.microsoft.com/office/drawing/2014/main" val="1234528891"/>
                    </a:ext>
                  </a:extLst>
                </a:gridCol>
                <a:gridCol w="2514600">
                  <a:extLst>
                    <a:ext uri="{9D8B030D-6E8A-4147-A177-3AD203B41FA5}">
                      <a16:colId xmlns:a16="http://schemas.microsoft.com/office/drawing/2014/main" val="207641084"/>
                    </a:ext>
                  </a:extLst>
                </a:gridCol>
              </a:tblGrid>
              <a:tr h="1386475">
                <a:tc>
                  <a:txBody>
                    <a:bodyPr/>
                    <a:lstStyle/>
                    <a:p>
                      <a:pPr algn="ctr"/>
                      <a:endParaRPr kumimoji="1" lang="ja-JP" altLang="en-US" sz="4400" dirty="0"/>
                    </a:p>
                  </a:txBody>
                  <a:tcPr/>
                </a:tc>
                <a:tc>
                  <a:txBody>
                    <a:bodyPr/>
                    <a:lstStyle/>
                    <a:p>
                      <a:pPr algn="ctr"/>
                      <a:r>
                        <a:rPr kumimoji="1" lang="ja-JP" altLang="en-US" sz="4400" dirty="0"/>
                        <a:t>価格</a:t>
                      </a:r>
                    </a:p>
                  </a:txBody>
                  <a:tcPr/>
                </a:tc>
                <a:tc>
                  <a:txBody>
                    <a:bodyPr/>
                    <a:lstStyle/>
                    <a:p>
                      <a:pPr algn="ctr"/>
                      <a:r>
                        <a:rPr kumimoji="1" lang="ja-JP" altLang="en-US" sz="4400" dirty="0"/>
                        <a:t>清潔感</a:t>
                      </a:r>
                    </a:p>
                  </a:txBody>
                  <a:tcPr/>
                </a:tc>
                <a:tc>
                  <a:txBody>
                    <a:bodyPr/>
                    <a:lstStyle/>
                    <a:p>
                      <a:pPr algn="ctr"/>
                      <a:r>
                        <a:rPr kumimoji="1" lang="ja-JP" altLang="en-US" sz="4400" dirty="0"/>
                        <a:t>食事</a:t>
                      </a:r>
                    </a:p>
                  </a:txBody>
                  <a:tcPr/>
                </a:tc>
                <a:extLst>
                  <a:ext uri="{0D108BD9-81ED-4DB2-BD59-A6C34878D82A}">
                    <a16:rowId xmlns:a16="http://schemas.microsoft.com/office/drawing/2014/main" val="1021004060"/>
                  </a:ext>
                </a:extLst>
              </a:tr>
              <a:tr h="1386475">
                <a:tc>
                  <a:txBody>
                    <a:bodyPr/>
                    <a:lstStyle/>
                    <a:p>
                      <a:pPr algn="ctr"/>
                      <a:r>
                        <a:rPr kumimoji="1" lang="en-US" altLang="ja-JP" sz="4400" dirty="0"/>
                        <a:t>A</a:t>
                      </a:r>
                      <a:r>
                        <a:rPr kumimoji="1" lang="ja-JP" altLang="en-US" sz="4400" dirty="0"/>
                        <a:t>ホテル</a:t>
                      </a:r>
                    </a:p>
                  </a:txBody>
                  <a:tcPr/>
                </a:tc>
                <a:tc>
                  <a:txBody>
                    <a:bodyPr/>
                    <a:lstStyle/>
                    <a:p>
                      <a:pPr algn="ctr"/>
                      <a:r>
                        <a:rPr kumimoji="1" lang="en-US" altLang="ja-JP" sz="4400" dirty="0"/>
                        <a:t>A1</a:t>
                      </a:r>
                    </a:p>
                    <a:p>
                      <a:pPr algn="ctr"/>
                      <a:r>
                        <a:rPr kumimoji="1" lang="en-US" altLang="ja-JP" sz="4400" dirty="0"/>
                        <a:t>9pt</a:t>
                      </a:r>
                      <a:endParaRPr kumimoji="1" lang="ja-JP" altLang="en-US" sz="4400" dirty="0"/>
                    </a:p>
                  </a:txBody>
                  <a:tcPr/>
                </a:tc>
                <a:tc>
                  <a:txBody>
                    <a:bodyPr/>
                    <a:lstStyle/>
                    <a:p>
                      <a:pPr algn="ctr"/>
                      <a:r>
                        <a:rPr kumimoji="1" lang="en-US" altLang="ja-JP" sz="4400" dirty="0"/>
                        <a:t>A2</a:t>
                      </a:r>
                    </a:p>
                    <a:p>
                      <a:pPr algn="ctr"/>
                      <a:r>
                        <a:rPr kumimoji="1" lang="en-US" altLang="ja-JP" sz="4400" dirty="0"/>
                        <a:t>6pt</a:t>
                      </a:r>
                      <a:endParaRPr kumimoji="1" lang="ja-JP" altLang="en-US" sz="4400" dirty="0"/>
                    </a:p>
                  </a:txBody>
                  <a:tcPr/>
                </a:tc>
                <a:tc>
                  <a:txBody>
                    <a:bodyPr/>
                    <a:lstStyle/>
                    <a:p>
                      <a:pPr algn="ctr"/>
                      <a:r>
                        <a:rPr kumimoji="1" lang="en-US" altLang="ja-JP" sz="4400" dirty="0"/>
                        <a:t>A3</a:t>
                      </a:r>
                    </a:p>
                    <a:p>
                      <a:pPr algn="ctr"/>
                      <a:r>
                        <a:rPr kumimoji="1" lang="en-US" altLang="ja-JP" sz="4400" dirty="0"/>
                        <a:t>3pt</a:t>
                      </a:r>
                    </a:p>
                  </a:txBody>
                  <a:tcPr/>
                </a:tc>
                <a:extLst>
                  <a:ext uri="{0D108BD9-81ED-4DB2-BD59-A6C34878D82A}">
                    <a16:rowId xmlns:a16="http://schemas.microsoft.com/office/drawing/2014/main" val="1364745988"/>
                  </a:ext>
                </a:extLst>
              </a:tr>
              <a:tr h="1386475">
                <a:tc>
                  <a:txBody>
                    <a:bodyPr/>
                    <a:lstStyle/>
                    <a:p>
                      <a:pPr algn="ctr"/>
                      <a:r>
                        <a:rPr kumimoji="1" lang="en-US" altLang="ja-JP" sz="4400" dirty="0"/>
                        <a:t>B</a:t>
                      </a:r>
                      <a:r>
                        <a:rPr kumimoji="1" lang="ja-JP" altLang="en-US" sz="4400" dirty="0"/>
                        <a:t>ホテル</a:t>
                      </a:r>
                    </a:p>
                  </a:txBody>
                  <a:tcPr/>
                </a:tc>
                <a:tc>
                  <a:txBody>
                    <a:bodyPr/>
                    <a:lstStyle/>
                    <a:p>
                      <a:pPr algn="ctr"/>
                      <a:r>
                        <a:rPr kumimoji="1" lang="en-US" altLang="ja-JP" sz="4400" dirty="0"/>
                        <a:t>B1</a:t>
                      </a:r>
                    </a:p>
                    <a:p>
                      <a:pPr algn="ctr"/>
                      <a:r>
                        <a:rPr kumimoji="1" lang="en-US" altLang="ja-JP" sz="4400" dirty="0"/>
                        <a:t>3pt</a:t>
                      </a:r>
                      <a:endParaRPr kumimoji="1" lang="ja-JP" altLang="en-US" sz="4400" dirty="0"/>
                    </a:p>
                  </a:txBody>
                  <a:tcPr/>
                </a:tc>
                <a:tc>
                  <a:txBody>
                    <a:bodyPr/>
                    <a:lstStyle/>
                    <a:p>
                      <a:pPr algn="ctr"/>
                      <a:r>
                        <a:rPr kumimoji="1" lang="en-US" altLang="ja-JP" sz="4400" dirty="0"/>
                        <a:t>B2</a:t>
                      </a:r>
                    </a:p>
                    <a:p>
                      <a:pPr algn="ctr"/>
                      <a:r>
                        <a:rPr kumimoji="1" lang="en-US" altLang="ja-JP" sz="4400" dirty="0"/>
                        <a:t>2pt</a:t>
                      </a:r>
                      <a:endParaRPr kumimoji="1" lang="ja-JP" altLang="en-US" sz="4400" dirty="0"/>
                    </a:p>
                  </a:txBody>
                  <a:tcPr/>
                </a:tc>
                <a:tc>
                  <a:txBody>
                    <a:bodyPr/>
                    <a:lstStyle/>
                    <a:p>
                      <a:pPr algn="ctr"/>
                      <a:r>
                        <a:rPr kumimoji="1" lang="en-US" altLang="ja-JP" sz="4400" dirty="0"/>
                        <a:t>B3</a:t>
                      </a:r>
                    </a:p>
                    <a:p>
                      <a:pPr algn="ctr"/>
                      <a:r>
                        <a:rPr kumimoji="1" lang="en-US" altLang="ja-JP" sz="4400" dirty="0"/>
                        <a:t>1pt</a:t>
                      </a:r>
                      <a:endParaRPr kumimoji="1" lang="ja-JP" altLang="en-US" sz="4400" dirty="0"/>
                    </a:p>
                  </a:txBody>
                  <a:tcPr/>
                </a:tc>
                <a:extLst>
                  <a:ext uri="{0D108BD9-81ED-4DB2-BD59-A6C34878D82A}">
                    <a16:rowId xmlns:a16="http://schemas.microsoft.com/office/drawing/2014/main" val="1851836518"/>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34</a:t>
            </a:fld>
            <a:r>
              <a:rPr kumimoji="1" lang="en-US" altLang="ja-JP"/>
              <a:t>/25</a:t>
            </a:r>
            <a:endParaRPr kumimoji="1" lang="ja-JP" altLang="en-US" dirty="0"/>
          </a:p>
        </p:txBody>
      </p:sp>
    </p:spTree>
    <p:extLst>
      <p:ext uri="{BB962C8B-B14F-4D97-AF65-F5344CB8AC3E}">
        <p14:creationId xmlns:p14="http://schemas.microsoft.com/office/powerpoint/2010/main" val="728954478"/>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６．研究の展望</a:t>
            </a:r>
          </a:p>
        </p:txBody>
      </p:sp>
      <p:sp>
        <p:nvSpPr>
          <p:cNvPr id="3" name="コンテンツ プレースホルダー 2"/>
          <p:cNvSpPr>
            <a:spLocks noGrp="1"/>
          </p:cNvSpPr>
          <p:nvPr>
            <p:ph idx="1"/>
          </p:nvPr>
        </p:nvSpPr>
        <p:spPr/>
        <p:txBody>
          <a:bodyPr/>
          <a:lstStyle/>
          <a:p>
            <a:r>
              <a:rPr kumimoji="1" lang="ja-JP" altLang="en-US" dirty="0"/>
              <a:t>これらの課題を克服したら、アマゾンとかでもつかえちゃう！</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35</a:t>
            </a:fld>
            <a:r>
              <a:rPr kumimoji="1" lang="en-US" altLang="ja-JP"/>
              <a:t>/25</a:t>
            </a:r>
            <a:endParaRPr kumimoji="1" lang="ja-JP" altLang="en-US" dirty="0"/>
          </a:p>
        </p:txBody>
      </p:sp>
    </p:spTree>
    <p:extLst>
      <p:ext uri="{BB962C8B-B14F-4D97-AF65-F5344CB8AC3E}">
        <p14:creationId xmlns:p14="http://schemas.microsoft.com/office/powerpoint/2010/main" val="20434502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en-US" altLang="ja-JP" sz="3600" dirty="0"/>
              <a:t>5</a:t>
            </a:r>
            <a:r>
              <a:rPr lang="ja-JP" altLang="en-US" sz="3600" dirty="0"/>
              <a:t>段階評価システムの</a:t>
            </a:r>
            <a:r>
              <a:rPr lang="ja-JP" altLang="en-US" sz="3600" dirty="0">
                <a:solidFill>
                  <a:schemeClr val="accent2"/>
                </a:solidFill>
              </a:rPr>
              <a:t>長所</a:t>
            </a:r>
            <a:endParaRPr lang="en-US" altLang="ja-JP" sz="3600" dirty="0">
              <a:solidFill>
                <a:schemeClr val="accent2"/>
              </a:solidFill>
            </a:endParaRPr>
          </a:p>
          <a:p>
            <a:pPr marL="0" indent="0">
              <a:buNone/>
            </a:pPr>
            <a:endParaRPr lang="en-US" altLang="ja-JP" sz="3600" dirty="0"/>
          </a:p>
          <a:p>
            <a:pPr marL="0" indent="0">
              <a:buNone/>
            </a:pPr>
            <a:r>
              <a:rPr lang="ja-JP" altLang="en-US" sz="3600" dirty="0"/>
              <a:t>・直感的に評価できる</a:t>
            </a:r>
            <a:endParaRPr lang="en-US" altLang="ja-JP" sz="3600" dirty="0"/>
          </a:p>
          <a:p>
            <a:pPr marL="0" indent="0">
              <a:buNone/>
            </a:pPr>
            <a:r>
              <a:rPr kumimoji="1" lang="ja-JP" altLang="en-US" sz="3600" dirty="0"/>
              <a:t>・短時間で評価できる</a:t>
            </a:r>
            <a:endParaRPr kumimoji="1" lang="en-US" altLang="ja-JP" sz="3600" dirty="0"/>
          </a:p>
          <a:p>
            <a:pPr marL="0" indent="0">
              <a:buNone/>
            </a:pPr>
            <a:r>
              <a:rPr lang="ja-JP" altLang="en-US" sz="3600" dirty="0"/>
              <a:t>・ルールを説明しなくても評価できる</a:t>
            </a:r>
            <a:endParaRPr kumimoji="1" lang="ja-JP" altLang="en-US"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36</a:t>
            </a:fld>
            <a:endParaRPr kumimoji="1" lang="ja-JP" altLang="en-US"/>
          </a:p>
        </p:txBody>
      </p:sp>
    </p:spTree>
    <p:extLst>
      <p:ext uri="{BB962C8B-B14F-4D97-AF65-F5344CB8AC3E}">
        <p14:creationId xmlns:p14="http://schemas.microsoft.com/office/powerpoint/2010/main" val="3627550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2" end="2"/>
                                            </p:txEl>
                                          </p:spTgt>
                                        </p:tgtEl>
                                        <p:attrNameLst>
                                          <p:attrName>ppt_x</p:attrName>
                                          <p:attrName>ppt_y</p:attrName>
                                        </p:attrNameLst>
                                      </p:cBhvr>
                                    </p:animMotion>
                                    <p:animRot by="1500000">
                                      <p:cBhvr>
                                        <p:cTn id="7" dur="125" fill="hold">
                                          <p:stCondLst>
                                            <p:cond delay="0"/>
                                          </p:stCondLst>
                                        </p:cTn>
                                        <p:tgtEl>
                                          <p:spTgt spid="3">
                                            <p:txEl>
                                              <p:pRg st="2" end="2"/>
                                            </p:txEl>
                                          </p:spTgt>
                                        </p:tgtEl>
                                        <p:attrNameLst>
                                          <p:attrName>r</p:attrName>
                                        </p:attrNameLst>
                                      </p:cBhvr>
                                    </p:animRot>
                                    <p:animRot by="-1500000">
                                      <p:cBhvr>
                                        <p:cTn id="8" dur="125" fill="hold">
                                          <p:stCondLst>
                                            <p:cond delay="125"/>
                                          </p:stCondLst>
                                        </p:cTn>
                                        <p:tgtEl>
                                          <p:spTgt spid="3">
                                            <p:txEl>
                                              <p:pRg st="2" end="2"/>
                                            </p:txEl>
                                          </p:spTgt>
                                        </p:tgtEl>
                                        <p:attrNameLst>
                                          <p:attrName>r</p:attrName>
                                        </p:attrNameLst>
                                      </p:cBhvr>
                                    </p:animRot>
                                    <p:animRot by="-1500000">
                                      <p:cBhvr>
                                        <p:cTn id="9" dur="125" fill="hold">
                                          <p:stCondLst>
                                            <p:cond delay="250"/>
                                          </p:stCondLst>
                                        </p:cTn>
                                        <p:tgtEl>
                                          <p:spTgt spid="3">
                                            <p:txEl>
                                              <p:pRg st="2" end="2"/>
                                            </p:txEl>
                                          </p:spTgt>
                                        </p:tgtEl>
                                        <p:attrNameLst>
                                          <p:attrName>r</p:attrName>
                                        </p:attrNameLst>
                                      </p:cBhvr>
                                    </p:animRot>
                                    <p:animRot by="1500000">
                                      <p:cBhvr>
                                        <p:cTn id="10" dur="125" fill="hold">
                                          <p:stCondLst>
                                            <p:cond delay="375"/>
                                          </p:stCondLst>
                                        </p:cTn>
                                        <p:tgtEl>
                                          <p:spTgt spid="3">
                                            <p:txEl>
                                              <p:pRg st="2" end="2"/>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3">
                                            <p:txEl>
                                              <p:pRg st="3" end="3"/>
                                            </p:txEl>
                                          </p:spTgt>
                                        </p:tgtEl>
                                        <p:attrNameLst>
                                          <p:attrName>ppt_x</p:attrName>
                                          <p:attrName>ppt_y</p:attrName>
                                        </p:attrNameLst>
                                      </p:cBhvr>
                                    </p:animMotion>
                                    <p:animRot by="1500000">
                                      <p:cBhvr>
                                        <p:cTn id="15" dur="125" fill="hold">
                                          <p:stCondLst>
                                            <p:cond delay="0"/>
                                          </p:stCondLst>
                                        </p:cTn>
                                        <p:tgtEl>
                                          <p:spTgt spid="3">
                                            <p:txEl>
                                              <p:pRg st="3" end="3"/>
                                            </p:txEl>
                                          </p:spTgt>
                                        </p:tgtEl>
                                        <p:attrNameLst>
                                          <p:attrName>r</p:attrName>
                                        </p:attrNameLst>
                                      </p:cBhvr>
                                    </p:animRot>
                                    <p:animRot by="-1500000">
                                      <p:cBhvr>
                                        <p:cTn id="16" dur="125" fill="hold">
                                          <p:stCondLst>
                                            <p:cond delay="125"/>
                                          </p:stCondLst>
                                        </p:cTn>
                                        <p:tgtEl>
                                          <p:spTgt spid="3">
                                            <p:txEl>
                                              <p:pRg st="3" end="3"/>
                                            </p:txEl>
                                          </p:spTgt>
                                        </p:tgtEl>
                                        <p:attrNameLst>
                                          <p:attrName>r</p:attrName>
                                        </p:attrNameLst>
                                      </p:cBhvr>
                                    </p:animRot>
                                    <p:animRot by="-1500000">
                                      <p:cBhvr>
                                        <p:cTn id="17" dur="125" fill="hold">
                                          <p:stCondLst>
                                            <p:cond delay="250"/>
                                          </p:stCondLst>
                                        </p:cTn>
                                        <p:tgtEl>
                                          <p:spTgt spid="3">
                                            <p:txEl>
                                              <p:pRg st="3" end="3"/>
                                            </p:txEl>
                                          </p:spTgt>
                                        </p:tgtEl>
                                        <p:attrNameLst>
                                          <p:attrName>r</p:attrName>
                                        </p:attrNameLst>
                                      </p:cBhvr>
                                    </p:animRot>
                                    <p:animRot by="1500000">
                                      <p:cBhvr>
                                        <p:cTn id="18" dur="125" fill="hold">
                                          <p:stCondLst>
                                            <p:cond delay="375"/>
                                          </p:stCondLst>
                                        </p:cTn>
                                        <p:tgtEl>
                                          <p:spTgt spid="3">
                                            <p:txEl>
                                              <p:pRg st="3" end="3"/>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grpId="0"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3">
                                            <p:txEl>
                                              <p:pRg st="4" end="4"/>
                                            </p:txEl>
                                          </p:spTgt>
                                        </p:tgtEl>
                                        <p:attrNameLst>
                                          <p:attrName>ppt_x</p:attrName>
                                          <p:attrName>ppt_y</p:attrName>
                                        </p:attrNameLst>
                                      </p:cBhvr>
                                    </p:animMotion>
                                    <p:animRot by="1500000">
                                      <p:cBhvr>
                                        <p:cTn id="23" dur="125" fill="hold">
                                          <p:stCondLst>
                                            <p:cond delay="0"/>
                                          </p:stCondLst>
                                        </p:cTn>
                                        <p:tgtEl>
                                          <p:spTgt spid="3">
                                            <p:txEl>
                                              <p:pRg st="4" end="4"/>
                                            </p:txEl>
                                          </p:spTgt>
                                        </p:tgtEl>
                                        <p:attrNameLst>
                                          <p:attrName>r</p:attrName>
                                        </p:attrNameLst>
                                      </p:cBhvr>
                                    </p:animRot>
                                    <p:animRot by="-1500000">
                                      <p:cBhvr>
                                        <p:cTn id="24" dur="125" fill="hold">
                                          <p:stCondLst>
                                            <p:cond delay="125"/>
                                          </p:stCondLst>
                                        </p:cTn>
                                        <p:tgtEl>
                                          <p:spTgt spid="3">
                                            <p:txEl>
                                              <p:pRg st="4" end="4"/>
                                            </p:txEl>
                                          </p:spTgt>
                                        </p:tgtEl>
                                        <p:attrNameLst>
                                          <p:attrName>r</p:attrName>
                                        </p:attrNameLst>
                                      </p:cBhvr>
                                    </p:animRot>
                                    <p:animRot by="-1500000">
                                      <p:cBhvr>
                                        <p:cTn id="25" dur="125" fill="hold">
                                          <p:stCondLst>
                                            <p:cond delay="250"/>
                                          </p:stCondLst>
                                        </p:cTn>
                                        <p:tgtEl>
                                          <p:spTgt spid="3">
                                            <p:txEl>
                                              <p:pRg st="4" end="4"/>
                                            </p:txEl>
                                          </p:spTgt>
                                        </p:tgtEl>
                                        <p:attrNameLst>
                                          <p:attrName>r</p:attrName>
                                        </p:attrNameLst>
                                      </p:cBhvr>
                                    </p:animRot>
                                    <p:animRot by="1500000">
                                      <p:cBhvr>
                                        <p:cTn id="26" dur="125" fill="hold">
                                          <p:stCondLst>
                                            <p:cond delay="375"/>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37</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1317606558"/>
              </p:ext>
            </p:extLst>
          </p:nvPr>
        </p:nvGraphicFramePr>
        <p:xfrm>
          <a:off x="261258" y="1846263"/>
          <a:ext cx="7075716" cy="4271508"/>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1067877">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ja-JP" sz="6000" b="1" dirty="0">
                <a:latin typeface="Calibri" panose="020F0502020204030204" pitchFamily="34" charset="0"/>
              </a:rPr>
              <a:t>４人</a:t>
            </a:r>
            <a:endParaRPr lang="ja-JP" altLang="ja-JP" dirty="0">
              <a:latin typeface="Arial" panose="020B060402020202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７人</a:t>
            </a:r>
            <a:endParaRPr kumimoji="1" lang="ja-JP" altLang="en-US" sz="6000" dirty="0"/>
          </a:p>
        </p:txBody>
      </p:sp>
    </p:spTree>
    <p:extLst>
      <p:ext uri="{BB962C8B-B14F-4D97-AF65-F5344CB8AC3E}">
        <p14:creationId xmlns:p14="http://schemas.microsoft.com/office/powerpoint/2010/main" val="16864241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4"/>
                                        </p:tgtEl>
                                        <p:attrNameLst>
                                          <p:attrName>ppt_x</p:attrName>
                                          <p:attrName>ppt_y</p:attrName>
                                        </p:attrNameLst>
                                      </p:cBhvr>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38</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2129960540"/>
              </p:ext>
            </p:extLst>
          </p:nvPr>
        </p:nvGraphicFramePr>
        <p:xfrm>
          <a:off x="261258" y="2094411"/>
          <a:ext cx="7075716" cy="4023360"/>
        </p:xfrm>
        <a:graphic>
          <a:graphicData uri="http://schemas.openxmlformats.org/drawingml/2006/table">
            <a:tbl>
              <a:tblPr firstRow="1" bandRow="1">
                <a:tableStyleId>{5C22544A-7EE6-4342-B048-85BDC9FD1C3A}</a:tableStyleId>
              </a:tblPr>
              <a:tblGrid>
                <a:gridCol w="2993571">
                  <a:extLst>
                    <a:ext uri="{9D8B030D-6E8A-4147-A177-3AD203B41FA5}">
                      <a16:colId xmlns:a16="http://schemas.microsoft.com/office/drawing/2014/main" val="153007826"/>
                    </a:ext>
                  </a:extLst>
                </a:gridCol>
                <a:gridCol w="2068285">
                  <a:extLst>
                    <a:ext uri="{9D8B030D-6E8A-4147-A177-3AD203B41FA5}">
                      <a16:colId xmlns:a16="http://schemas.microsoft.com/office/drawing/2014/main" val="2641740321"/>
                    </a:ext>
                  </a:extLst>
                </a:gridCol>
                <a:gridCol w="2013860">
                  <a:extLst>
                    <a:ext uri="{9D8B030D-6E8A-4147-A177-3AD203B41FA5}">
                      <a16:colId xmlns:a16="http://schemas.microsoft.com/office/drawing/2014/main" val="84399339"/>
                    </a:ext>
                  </a:extLst>
                </a:gridCol>
              </a:tblGrid>
              <a:tr h="740776">
                <a:tc>
                  <a:txBody>
                    <a:bodyPr/>
                    <a:lstStyle/>
                    <a:p>
                      <a:endParaRPr lang="ja-JP" altLang="en-US" dirty="0"/>
                    </a:p>
                  </a:txBody>
                  <a:tcPr/>
                </a:tc>
                <a:tc>
                  <a:txBody>
                    <a:bodyPr/>
                    <a:lstStyle/>
                    <a:p>
                      <a:endParaRPr lang="ja-JP" altLang="en-US" dirty="0"/>
                    </a:p>
                  </a:txBody>
                  <a:tcPr/>
                </a:tc>
                <a:tc>
                  <a:txBody>
                    <a:bodyPr/>
                    <a:lstStyle/>
                    <a:p>
                      <a:endParaRPr kumimoji="1" lang="en-US" altLang="ja-JP" sz="6000" dirty="0"/>
                    </a:p>
                  </a:txBody>
                  <a:tcPr/>
                </a:tc>
                <a:extLst>
                  <a:ext uri="{0D108BD9-81ED-4DB2-BD59-A6C34878D82A}">
                    <a16:rowId xmlns:a16="http://schemas.microsoft.com/office/drawing/2014/main" val="2335769861"/>
                  </a:ext>
                </a:extLst>
              </a:tr>
              <a:tr h="740776">
                <a:tc>
                  <a:txBody>
                    <a:bodyPr/>
                    <a:lstStyle/>
                    <a:p>
                      <a:r>
                        <a:rPr kumimoji="1" lang="ja-JP" altLang="en-US" sz="6000" dirty="0"/>
                        <a:t>１位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3390137886"/>
                  </a:ext>
                </a:extLst>
              </a:tr>
              <a:tr h="740776">
                <a:tc>
                  <a:txBody>
                    <a:bodyPr/>
                    <a:lstStyle/>
                    <a:p>
                      <a:r>
                        <a:rPr kumimoji="1" lang="ja-JP" altLang="en-US" sz="6000" dirty="0"/>
                        <a:t>２位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543952303"/>
                  </a:ext>
                </a:extLst>
              </a:tr>
              <a:tr h="740776">
                <a:tc>
                  <a:txBody>
                    <a:bodyPr/>
                    <a:lstStyle/>
                    <a:p>
                      <a:r>
                        <a:rPr kumimoji="1" lang="ja-JP" altLang="en-US" sz="6000" dirty="0"/>
                        <a:t>３位</a:t>
                      </a:r>
                    </a:p>
                  </a:txBody>
                  <a:tcPr/>
                </a:tc>
                <a:tc>
                  <a:txBody>
                    <a:bodyPr/>
                    <a:lstStyle/>
                    <a:p>
                      <a:endParaRPr kumimoji="1" lang="ja-JP" altLang="en-US" sz="6000" dirty="0"/>
                    </a:p>
                  </a:txBody>
                  <a:tcPr/>
                </a:tc>
                <a:tc>
                  <a:txBody>
                    <a:bodyPr/>
                    <a:lstStyle/>
                    <a:p>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9" name="テキスト ボックス 8"/>
          <p:cNvSpPr txBox="1"/>
          <p:nvPr/>
        </p:nvSpPr>
        <p:spPr>
          <a:xfrm>
            <a:off x="8000031" y="2966354"/>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rgbClr val="00B050"/>
                </a:solidFill>
              </a:rPr>
              <a:t>3x4</a:t>
            </a:r>
            <a:r>
              <a:rPr kumimoji="1" lang="pl-PL" altLang="ja-JP" sz="3600" dirty="0"/>
              <a:t> + </a:t>
            </a:r>
            <a:r>
              <a:rPr kumimoji="1" lang="pl-PL" altLang="ja-JP" sz="3600" dirty="0">
                <a:solidFill>
                  <a:srgbClr val="00B0F0"/>
                </a:solidFill>
              </a:rPr>
              <a:t>1x7</a:t>
            </a:r>
            <a:r>
              <a:rPr kumimoji="1" lang="pl-PL" altLang="ja-JP" sz="3600" dirty="0"/>
              <a:t> = 19</a:t>
            </a:r>
            <a:r>
              <a:rPr kumimoji="1" lang="ja-JP" altLang="en-US" sz="3600" dirty="0"/>
              <a:t>点</a:t>
            </a:r>
            <a:endParaRPr kumimoji="1" lang="pl-PL" altLang="ja-JP" sz="3600" dirty="0"/>
          </a:p>
          <a:p>
            <a:r>
              <a:rPr kumimoji="1" lang="pl-PL" altLang="ja-JP" sz="3600" dirty="0"/>
              <a:t>Y: </a:t>
            </a:r>
            <a:r>
              <a:rPr kumimoji="1" lang="pl-PL" altLang="ja-JP" sz="3600" dirty="0">
                <a:solidFill>
                  <a:srgbClr val="00B050"/>
                </a:solidFill>
              </a:rPr>
              <a:t>2x4 </a:t>
            </a:r>
            <a:r>
              <a:rPr kumimoji="1" lang="pl-PL" altLang="ja-JP" sz="3600" dirty="0"/>
              <a:t>+ </a:t>
            </a:r>
            <a:r>
              <a:rPr kumimoji="1" lang="pl-PL" altLang="ja-JP" sz="3600" dirty="0">
                <a:solidFill>
                  <a:srgbClr val="00B0F0"/>
                </a:solidFill>
              </a:rPr>
              <a:t>3x7 </a:t>
            </a:r>
            <a:r>
              <a:rPr kumimoji="1" lang="pl-PL" altLang="ja-JP" sz="3600" dirty="0"/>
              <a:t>= 29</a:t>
            </a:r>
            <a:r>
              <a:rPr kumimoji="1" lang="ja-JP" altLang="en-US" sz="3600" dirty="0"/>
              <a:t>点</a:t>
            </a:r>
            <a:endParaRPr kumimoji="1" lang="pl-PL" altLang="ja-JP" sz="3600" dirty="0"/>
          </a:p>
          <a:p>
            <a:r>
              <a:rPr kumimoji="1" lang="pl-PL" altLang="ja-JP" sz="3600" dirty="0"/>
              <a:t>Z: </a:t>
            </a:r>
            <a:r>
              <a:rPr kumimoji="1" lang="pl-PL" altLang="ja-JP" sz="3600" dirty="0">
                <a:solidFill>
                  <a:srgbClr val="00B050"/>
                </a:solidFill>
              </a:rPr>
              <a:t>1x4</a:t>
            </a:r>
            <a:r>
              <a:rPr kumimoji="1" lang="pl-PL" altLang="ja-JP" sz="3600" dirty="0"/>
              <a:t> + </a:t>
            </a:r>
            <a:r>
              <a:rPr kumimoji="1" lang="pl-PL" altLang="ja-JP" sz="3600" dirty="0">
                <a:solidFill>
                  <a:srgbClr val="00B0F0"/>
                </a:solidFill>
              </a:rPr>
              <a:t>2x7</a:t>
            </a:r>
            <a:r>
              <a:rPr kumimoji="1" lang="pl-PL" altLang="ja-JP" sz="3600" dirty="0"/>
              <a:t> = 18</a:t>
            </a:r>
            <a:r>
              <a:rPr kumimoji="1" lang="ja-JP" altLang="en-US" sz="3600" dirty="0"/>
              <a:t>点</a:t>
            </a:r>
            <a:endParaRPr kumimoji="1" lang="pl-PL" altLang="ja-JP" sz="3600" dirty="0"/>
          </a:p>
        </p:txBody>
      </p:sp>
      <p:sp>
        <p:nvSpPr>
          <p:cNvPr id="3" name="テキスト ボックス 2"/>
          <p:cNvSpPr txBox="1"/>
          <p:nvPr/>
        </p:nvSpPr>
        <p:spPr>
          <a:xfrm>
            <a:off x="1705836" y="5013878"/>
            <a:ext cx="1365956" cy="1015663"/>
          </a:xfrm>
          <a:prstGeom prst="rect">
            <a:avLst/>
          </a:prstGeom>
          <a:noFill/>
        </p:spPr>
        <p:txBody>
          <a:bodyPr wrap="square" rtlCol="0">
            <a:spAutoFit/>
          </a:bodyPr>
          <a:lstStyle/>
          <a:p>
            <a:r>
              <a:rPr kumimoji="1" lang="en-US" altLang="ja-JP" sz="6000" dirty="0">
                <a:solidFill>
                  <a:srgbClr val="FF0000"/>
                </a:solidFill>
              </a:rPr>
              <a:t>1</a:t>
            </a:r>
            <a:r>
              <a:rPr kumimoji="1" lang="ja-JP" altLang="en-US" sz="6000" dirty="0">
                <a:solidFill>
                  <a:srgbClr val="FF0000"/>
                </a:solidFill>
              </a:rPr>
              <a:t>点</a:t>
            </a:r>
          </a:p>
        </p:txBody>
      </p:sp>
      <p:sp>
        <p:nvSpPr>
          <p:cNvPr id="10" name="テキスト ボックス 9"/>
          <p:cNvSpPr txBox="1"/>
          <p:nvPr/>
        </p:nvSpPr>
        <p:spPr>
          <a:xfrm>
            <a:off x="5987428" y="5080644"/>
            <a:ext cx="1365956" cy="1015663"/>
          </a:xfrm>
          <a:prstGeom prst="rect">
            <a:avLst/>
          </a:prstGeom>
          <a:noFill/>
        </p:spPr>
        <p:txBody>
          <a:bodyPr wrap="square" rtlCol="0">
            <a:spAutoFit/>
          </a:bodyPr>
          <a:lstStyle/>
          <a:p>
            <a:r>
              <a:rPr kumimoji="1" lang="en-US" altLang="ja-JP" sz="6000" dirty="0">
                <a:solidFill>
                  <a:srgbClr val="00B0F0"/>
                </a:solidFill>
              </a:rPr>
              <a:t>7</a:t>
            </a:r>
            <a:r>
              <a:rPr kumimoji="1" lang="ja-JP" altLang="en-US" sz="6000" dirty="0">
                <a:solidFill>
                  <a:srgbClr val="00B0F0"/>
                </a:solidFill>
              </a:rPr>
              <a:t>点</a:t>
            </a:r>
          </a:p>
        </p:txBody>
      </p:sp>
      <p:sp>
        <p:nvSpPr>
          <p:cNvPr id="11" name="テキスト ボックス 10"/>
          <p:cNvSpPr txBox="1"/>
          <p:nvPr/>
        </p:nvSpPr>
        <p:spPr>
          <a:xfrm>
            <a:off x="1705836" y="3982017"/>
            <a:ext cx="1365956" cy="1015663"/>
          </a:xfrm>
          <a:prstGeom prst="rect">
            <a:avLst/>
          </a:prstGeom>
          <a:noFill/>
        </p:spPr>
        <p:txBody>
          <a:bodyPr wrap="square" rtlCol="0">
            <a:spAutoFit/>
          </a:bodyPr>
          <a:lstStyle/>
          <a:p>
            <a:r>
              <a:rPr kumimoji="1" lang="en-US" altLang="ja-JP" sz="6000" dirty="0">
                <a:solidFill>
                  <a:srgbClr val="FF0000"/>
                </a:solidFill>
              </a:rPr>
              <a:t>2</a:t>
            </a:r>
            <a:r>
              <a:rPr kumimoji="1" lang="ja-JP" altLang="en-US" sz="6000" dirty="0">
                <a:solidFill>
                  <a:srgbClr val="FF0000"/>
                </a:solidFill>
              </a:rPr>
              <a:t>点</a:t>
            </a:r>
          </a:p>
        </p:txBody>
      </p:sp>
      <p:sp>
        <p:nvSpPr>
          <p:cNvPr id="12" name="テキスト ボックス 11"/>
          <p:cNvSpPr txBox="1"/>
          <p:nvPr/>
        </p:nvSpPr>
        <p:spPr>
          <a:xfrm>
            <a:off x="5752415" y="3984345"/>
            <a:ext cx="1959670" cy="1015663"/>
          </a:xfrm>
          <a:prstGeom prst="rect">
            <a:avLst/>
          </a:prstGeom>
          <a:noFill/>
        </p:spPr>
        <p:txBody>
          <a:bodyPr wrap="square" rtlCol="0">
            <a:spAutoFit/>
          </a:bodyPr>
          <a:lstStyle/>
          <a:p>
            <a:r>
              <a:rPr kumimoji="1" lang="en-US" altLang="ja-JP" sz="6000" dirty="0">
                <a:solidFill>
                  <a:srgbClr val="00B0F0"/>
                </a:solidFill>
              </a:rPr>
              <a:t>14</a:t>
            </a:r>
            <a:r>
              <a:rPr kumimoji="1" lang="ja-JP" altLang="en-US" sz="6000" dirty="0">
                <a:solidFill>
                  <a:srgbClr val="00B0F0"/>
                </a:solidFill>
              </a:rPr>
              <a:t>点</a:t>
            </a:r>
          </a:p>
        </p:txBody>
      </p:sp>
      <p:sp>
        <p:nvSpPr>
          <p:cNvPr id="13" name="テキスト ボックス 12"/>
          <p:cNvSpPr txBox="1"/>
          <p:nvPr/>
        </p:nvSpPr>
        <p:spPr>
          <a:xfrm>
            <a:off x="1705836" y="2957679"/>
            <a:ext cx="1365956" cy="1015663"/>
          </a:xfrm>
          <a:prstGeom prst="rect">
            <a:avLst/>
          </a:prstGeom>
          <a:noFill/>
        </p:spPr>
        <p:txBody>
          <a:bodyPr wrap="square" rtlCol="0">
            <a:spAutoFit/>
          </a:bodyPr>
          <a:lstStyle/>
          <a:p>
            <a:r>
              <a:rPr kumimoji="1" lang="en-US" altLang="ja-JP" sz="6000" dirty="0">
                <a:solidFill>
                  <a:srgbClr val="FF0000"/>
                </a:solidFill>
              </a:rPr>
              <a:t>3</a:t>
            </a:r>
            <a:r>
              <a:rPr kumimoji="1" lang="ja-JP" altLang="en-US" sz="6000" dirty="0">
                <a:solidFill>
                  <a:srgbClr val="FF0000"/>
                </a:solidFill>
              </a:rPr>
              <a:t>点</a:t>
            </a:r>
          </a:p>
        </p:txBody>
      </p:sp>
      <p:sp>
        <p:nvSpPr>
          <p:cNvPr id="14" name="テキスト ボックス 13"/>
          <p:cNvSpPr txBox="1"/>
          <p:nvPr/>
        </p:nvSpPr>
        <p:spPr>
          <a:xfrm>
            <a:off x="5735564" y="2950156"/>
            <a:ext cx="1799771" cy="1015663"/>
          </a:xfrm>
          <a:prstGeom prst="rect">
            <a:avLst/>
          </a:prstGeom>
          <a:noFill/>
        </p:spPr>
        <p:txBody>
          <a:bodyPr wrap="square" rtlCol="0">
            <a:spAutoFit/>
          </a:bodyPr>
          <a:lstStyle/>
          <a:p>
            <a:r>
              <a:rPr kumimoji="1" lang="en-US" altLang="ja-JP" sz="6000" dirty="0">
                <a:solidFill>
                  <a:srgbClr val="00B0F0"/>
                </a:solidFill>
              </a:rPr>
              <a:t>21</a:t>
            </a:r>
            <a:r>
              <a:rPr kumimoji="1" lang="ja-JP" altLang="en-US" sz="6000" dirty="0">
                <a:solidFill>
                  <a:srgbClr val="00B0F0"/>
                </a:solidFill>
              </a:rPr>
              <a:t>点</a:t>
            </a:r>
          </a:p>
        </p:txBody>
      </p:sp>
      <p:sp>
        <p:nvSpPr>
          <p:cNvPr id="5" name="テキスト ボックス 4"/>
          <p:cNvSpPr txBox="1"/>
          <p:nvPr/>
        </p:nvSpPr>
        <p:spPr>
          <a:xfrm>
            <a:off x="3166535" y="2966354"/>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5" name="テキスト ボックス 14"/>
          <p:cNvSpPr txBox="1"/>
          <p:nvPr/>
        </p:nvSpPr>
        <p:spPr>
          <a:xfrm>
            <a:off x="5350935" y="5102108"/>
            <a:ext cx="553156" cy="1015663"/>
          </a:xfrm>
          <a:prstGeom prst="rect">
            <a:avLst/>
          </a:prstGeom>
          <a:noFill/>
        </p:spPr>
        <p:txBody>
          <a:bodyPr wrap="square" rtlCol="0">
            <a:spAutoFit/>
          </a:bodyPr>
          <a:lstStyle/>
          <a:p>
            <a:pPr lvl="0" defTabSz="914400"/>
            <a:r>
              <a:rPr kumimoji="1" lang="en-US" altLang="ja-JP" sz="6000" dirty="0">
                <a:solidFill>
                  <a:srgbClr val="000000"/>
                </a:solidFill>
              </a:rPr>
              <a:t>X</a:t>
            </a:r>
            <a:endParaRPr kumimoji="1" lang="ja-JP" altLang="en-US" sz="6000" dirty="0">
              <a:solidFill>
                <a:srgbClr val="000000"/>
              </a:solidFill>
            </a:endParaRPr>
          </a:p>
        </p:txBody>
      </p:sp>
      <p:sp>
        <p:nvSpPr>
          <p:cNvPr id="16" name="テキスト ボックス 15"/>
          <p:cNvSpPr txBox="1"/>
          <p:nvPr/>
        </p:nvSpPr>
        <p:spPr>
          <a:xfrm>
            <a:off x="5350935" y="2923902"/>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8" name="テキスト ボックス 17"/>
          <p:cNvSpPr txBox="1"/>
          <p:nvPr/>
        </p:nvSpPr>
        <p:spPr>
          <a:xfrm>
            <a:off x="3166535" y="5043457"/>
            <a:ext cx="553156" cy="1015663"/>
          </a:xfrm>
          <a:prstGeom prst="rect">
            <a:avLst/>
          </a:prstGeom>
          <a:noFill/>
        </p:spPr>
        <p:txBody>
          <a:bodyPr wrap="square" rtlCol="0">
            <a:spAutoFit/>
          </a:bodyPr>
          <a:lstStyle/>
          <a:p>
            <a:pPr lvl="0" defTabSz="914400"/>
            <a:r>
              <a:rPr kumimoji="1" lang="en-US" altLang="ja-JP" sz="6000" dirty="0">
                <a:solidFill>
                  <a:srgbClr val="000000"/>
                </a:solidFill>
              </a:rPr>
              <a:t>Y</a:t>
            </a:r>
            <a:endParaRPr kumimoji="1" lang="ja-JP" altLang="en-US" sz="6000" dirty="0">
              <a:solidFill>
                <a:srgbClr val="000000"/>
              </a:solidFill>
            </a:endParaRPr>
          </a:p>
        </p:txBody>
      </p:sp>
      <p:sp>
        <p:nvSpPr>
          <p:cNvPr id="19" name="テキスト ボックス 18"/>
          <p:cNvSpPr txBox="1"/>
          <p:nvPr/>
        </p:nvSpPr>
        <p:spPr>
          <a:xfrm>
            <a:off x="5350935" y="3982017"/>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0" name="テキスト ボックス 19"/>
          <p:cNvSpPr txBox="1"/>
          <p:nvPr/>
        </p:nvSpPr>
        <p:spPr>
          <a:xfrm>
            <a:off x="3192904" y="3973342"/>
            <a:ext cx="553156" cy="1015663"/>
          </a:xfrm>
          <a:prstGeom prst="rect">
            <a:avLst/>
          </a:prstGeom>
          <a:noFill/>
        </p:spPr>
        <p:txBody>
          <a:bodyPr wrap="square" rtlCol="0">
            <a:spAutoFit/>
          </a:bodyPr>
          <a:lstStyle/>
          <a:p>
            <a:pPr lvl="0" defTabSz="914400"/>
            <a:r>
              <a:rPr kumimoji="1" lang="en-US" altLang="ja-JP" sz="6000" dirty="0">
                <a:solidFill>
                  <a:srgbClr val="000000"/>
                </a:solidFill>
              </a:rPr>
              <a:t>Z</a:t>
            </a:r>
            <a:endParaRPr kumimoji="1" lang="ja-JP" altLang="en-US" sz="6000" dirty="0">
              <a:solidFill>
                <a:srgbClr val="000000"/>
              </a:solidFill>
            </a:endParaRPr>
          </a:p>
        </p:txBody>
      </p:sp>
      <p:sp>
        <p:nvSpPr>
          <p:cNvPr id="21" name="テキスト ボックス 20"/>
          <p:cNvSpPr txBox="1"/>
          <p:nvPr/>
        </p:nvSpPr>
        <p:spPr>
          <a:xfrm>
            <a:off x="3752511" y="5043457"/>
            <a:ext cx="1365956"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22" name="テキスト ボックス 21"/>
          <p:cNvSpPr txBox="1"/>
          <p:nvPr/>
        </p:nvSpPr>
        <p:spPr>
          <a:xfrm>
            <a:off x="3790128" y="3973342"/>
            <a:ext cx="1365956" cy="1015663"/>
          </a:xfrm>
          <a:prstGeom prst="rect">
            <a:avLst/>
          </a:prstGeom>
          <a:noFill/>
        </p:spPr>
        <p:txBody>
          <a:bodyPr wrap="square" rtlCol="0">
            <a:spAutoFit/>
          </a:bodyPr>
          <a:lstStyle/>
          <a:p>
            <a:r>
              <a:rPr kumimoji="1" lang="en-US" altLang="ja-JP" sz="6000" dirty="0">
                <a:solidFill>
                  <a:srgbClr val="00B050"/>
                </a:solidFill>
              </a:rPr>
              <a:t>8</a:t>
            </a:r>
            <a:r>
              <a:rPr kumimoji="1" lang="ja-JP" altLang="en-US" sz="6000" dirty="0">
                <a:solidFill>
                  <a:srgbClr val="00B050"/>
                </a:solidFill>
              </a:rPr>
              <a:t>点</a:t>
            </a:r>
          </a:p>
        </p:txBody>
      </p:sp>
      <p:sp>
        <p:nvSpPr>
          <p:cNvPr id="23" name="テキスト ボックス 22"/>
          <p:cNvSpPr txBox="1"/>
          <p:nvPr/>
        </p:nvSpPr>
        <p:spPr>
          <a:xfrm>
            <a:off x="3647804" y="2957919"/>
            <a:ext cx="1909760" cy="1015663"/>
          </a:xfrm>
          <a:prstGeom prst="rect">
            <a:avLst/>
          </a:prstGeom>
          <a:noFill/>
        </p:spPr>
        <p:txBody>
          <a:bodyPr wrap="square" rtlCol="0">
            <a:spAutoFit/>
          </a:bodyPr>
          <a:lstStyle/>
          <a:p>
            <a:r>
              <a:rPr kumimoji="1" lang="en-US" altLang="ja-JP" sz="6000" dirty="0">
                <a:solidFill>
                  <a:srgbClr val="00B050"/>
                </a:solidFill>
              </a:rPr>
              <a:t>12</a:t>
            </a:r>
            <a:r>
              <a:rPr kumimoji="1" lang="ja-JP" altLang="en-US" sz="6000" dirty="0">
                <a:solidFill>
                  <a:srgbClr val="00B050"/>
                </a:solidFill>
              </a:rPr>
              <a:t>点</a:t>
            </a:r>
          </a:p>
        </p:txBody>
      </p:sp>
      <p:sp>
        <p:nvSpPr>
          <p:cNvPr id="24" name="テキスト ボックス 23"/>
          <p:cNvSpPr txBox="1"/>
          <p:nvPr/>
        </p:nvSpPr>
        <p:spPr>
          <a:xfrm>
            <a:off x="3441175" y="1697427"/>
            <a:ext cx="1909760" cy="1292662"/>
          </a:xfrm>
          <a:prstGeom prst="rect">
            <a:avLst/>
          </a:prstGeom>
          <a:noFill/>
        </p:spPr>
        <p:txBody>
          <a:bodyPr wrap="square" rtlCol="0">
            <a:spAutoFit/>
          </a:bodyPr>
          <a:lstStyle/>
          <a:p>
            <a:pPr fontAlgn="t"/>
            <a:endParaRPr lang="ja-JP" altLang="ja-JP" dirty="0">
              <a:latin typeface="Arial" panose="020B0604020202020204" pitchFamily="34" charset="0"/>
            </a:endParaRPr>
          </a:p>
          <a:p>
            <a:pPr fontAlgn="t"/>
            <a:r>
              <a:rPr kumimoji="1" lang="ja-JP" altLang="en-US" sz="6000" b="1" dirty="0">
                <a:latin typeface="Calibri" panose="020F0502020204030204" pitchFamily="34" charset="0"/>
              </a:rPr>
              <a:t>軸</a:t>
            </a:r>
            <a:r>
              <a:rPr lang="ja-JP" altLang="en-US" dirty="0">
                <a:latin typeface="Arial" panose="020B0604020202020204" pitchFamily="34" charset="0"/>
              </a:rPr>
              <a:t>１</a:t>
            </a:r>
            <a:endParaRPr kumimoji="1" lang="en-US" altLang="ja-JP" sz="6000" b="1" dirty="0">
              <a:latin typeface="Calibri" panose="020F0502020204030204" pitchFamily="34" charset="0"/>
            </a:endParaRPr>
          </a:p>
        </p:txBody>
      </p:sp>
      <p:sp>
        <p:nvSpPr>
          <p:cNvPr id="25" name="テキスト ボックス 24"/>
          <p:cNvSpPr txBox="1"/>
          <p:nvPr/>
        </p:nvSpPr>
        <p:spPr>
          <a:xfrm>
            <a:off x="5519365" y="1901938"/>
            <a:ext cx="1909760" cy="1015663"/>
          </a:xfrm>
          <a:prstGeom prst="rect">
            <a:avLst/>
          </a:prstGeom>
          <a:noFill/>
        </p:spPr>
        <p:txBody>
          <a:bodyPr wrap="square" rtlCol="0">
            <a:spAutoFit/>
          </a:bodyPr>
          <a:lstStyle/>
          <a:p>
            <a:r>
              <a:rPr kumimoji="1" lang="ja-JP" altLang="en-US" sz="6000" b="1" dirty="0"/>
              <a:t>軸２</a:t>
            </a:r>
            <a:endParaRPr kumimoji="1" lang="ja-JP" altLang="en-US" sz="6000" dirty="0"/>
          </a:p>
        </p:txBody>
      </p:sp>
    </p:spTree>
    <p:extLst>
      <p:ext uri="{BB962C8B-B14F-4D97-AF65-F5344CB8AC3E}">
        <p14:creationId xmlns:p14="http://schemas.microsoft.com/office/powerpoint/2010/main" val="433019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iterate type="lt">
                                    <p:tmPct val="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3.125E-6 3.33333E-6 L 3.125E-6 -0.07223 " pathEditMode="relative" rAng="0" ptsTypes="AA">
                                      <p:cBhvr>
                                        <p:cTn id="53" dur="250" accel="50000" decel="50000" autoRev="1" fill="hold">
                                          <p:stCondLst>
                                            <p:cond delay="0"/>
                                          </p:stCondLst>
                                        </p:cTn>
                                        <p:tgtEl>
                                          <p:spTgt spid="24"/>
                                        </p:tgtEl>
                                        <p:attrNameLst>
                                          <p:attrName>ppt_x</p:attrName>
                                          <p:attrName>ppt_y</p:attrName>
                                        </p:attrNameLst>
                                      </p:cBhvr>
                                      <p:rCtr x="0" y="-3611"/>
                                    </p:animMotion>
                                    <p:animRot by="1500000">
                                      <p:cBhvr>
                                        <p:cTn id="54" dur="125" fill="hold">
                                          <p:stCondLst>
                                            <p:cond delay="0"/>
                                          </p:stCondLst>
                                        </p:cTn>
                                        <p:tgtEl>
                                          <p:spTgt spid="24"/>
                                        </p:tgtEl>
                                        <p:attrNameLst>
                                          <p:attrName>r</p:attrName>
                                        </p:attrNameLst>
                                      </p:cBhvr>
                                    </p:animRot>
                                    <p:animRot by="-1500000">
                                      <p:cBhvr>
                                        <p:cTn id="55" dur="125" fill="hold">
                                          <p:stCondLst>
                                            <p:cond delay="125"/>
                                          </p:stCondLst>
                                        </p:cTn>
                                        <p:tgtEl>
                                          <p:spTgt spid="24"/>
                                        </p:tgtEl>
                                        <p:attrNameLst>
                                          <p:attrName>r</p:attrName>
                                        </p:attrNameLst>
                                      </p:cBhvr>
                                    </p:animRot>
                                    <p:animRot by="-1500000">
                                      <p:cBhvr>
                                        <p:cTn id="56" dur="125" fill="hold">
                                          <p:stCondLst>
                                            <p:cond delay="250"/>
                                          </p:stCondLst>
                                        </p:cTn>
                                        <p:tgtEl>
                                          <p:spTgt spid="24"/>
                                        </p:tgtEl>
                                        <p:attrNameLst>
                                          <p:attrName>r</p:attrName>
                                        </p:attrNameLst>
                                      </p:cBhvr>
                                    </p:animRot>
                                    <p:animRot by="1500000">
                                      <p:cBhvr>
                                        <p:cTn id="57" dur="125" fill="hold">
                                          <p:stCondLst>
                                            <p:cond delay="375"/>
                                          </p:stCondLst>
                                        </p:cTn>
                                        <p:tgtEl>
                                          <p:spTgt spid="2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5"/>
                                        </p:tgtEl>
                                        <p:attrNameLst>
                                          <p:attrName>ppt_x</p:attrName>
                                          <p:attrName>ppt_y</p:attrName>
                                        </p:attrNameLst>
                                      </p:cBhvr>
                                    </p:animMotion>
                                    <p:animRot by="1500000">
                                      <p:cBhvr>
                                        <p:cTn id="62" dur="125" fill="hold">
                                          <p:stCondLst>
                                            <p:cond delay="0"/>
                                          </p:stCondLst>
                                        </p:cTn>
                                        <p:tgtEl>
                                          <p:spTgt spid="25"/>
                                        </p:tgtEl>
                                        <p:attrNameLst>
                                          <p:attrName>r</p:attrName>
                                        </p:attrNameLst>
                                      </p:cBhvr>
                                    </p:animRot>
                                    <p:animRot by="-1500000">
                                      <p:cBhvr>
                                        <p:cTn id="63" dur="125" fill="hold">
                                          <p:stCondLst>
                                            <p:cond delay="125"/>
                                          </p:stCondLst>
                                        </p:cTn>
                                        <p:tgtEl>
                                          <p:spTgt spid="25"/>
                                        </p:tgtEl>
                                        <p:attrNameLst>
                                          <p:attrName>r</p:attrName>
                                        </p:attrNameLst>
                                      </p:cBhvr>
                                    </p:animRot>
                                    <p:animRot by="-1500000">
                                      <p:cBhvr>
                                        <p:cTn id="64" dur="125" fill="hold">
                                          <p:stCondLst>
                                            <p:cond delay="250"/>
                                          </p:stCondLst>
                                        </p:cTn>
                                        <p:tgtEl>
                                          <p:spTgt spid="25"/>
                                        </p:tgtEl>
                                        <p:attrNameLst>
                                          <p:attrName>r</p:attrName>
                                        </p:attrNameLst>
                                      </p:cBhvr>
                                    </p:animRot>
                                    <p:animRot by="1500000">
                                      <p:cBhvr>
                                        <p:cTn id="65" dur="125" fill="hold">
                                          <p:stCondLst>
                                            <p:cond delay="375"/>
                                          </p:stCondLst>
                                        </p:cTn>
                                        <p:tgtEl>
                                          <p:spTgt spid="25"/>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0.0 0.0 L 0.0 -0.07213" pathEditMode="relative" ptsTypes="">
                                      <p:cBhvr>
                                        <p:cTn id="69" dur="250" accel="50000" decel="50000" autoRev="1" fill="hold">
                                          <p:stCondLst>
                                            <p:cond delay="0"/>
                                          </p:stCondLst>
                                        </p:cTn>
                                        <p:tgtEl>
                                          <p:spTgt spid="5"/>
                                        </p:tgtEl>
                                        <p:attrNameLst>
                                          <p:attrName>ppt_x</p:attrName>
                                          <p:attrName>ppt_y</p:attrName>
                                        </p:attrNameLst>
                                      </p:cBhvr>
                                    </p:animMotion>
                                    <p:animRot by="1500000">
                                      <p:cBhvr>
                                        <p:cTn id="70" dur="125" fill="hold">
                                          <p:stCondLst>
                                            <p:cond delay="0"/>
                                          </p:stCondLst>
                                        </p:cTn>
                                        <p:tgtEl>
                                          <p:spTgt spid="5"/>
                                        </p:tgtEl>
                                        <p:attrNameLst>
                                          <p:attrName>r</p:attrName>
                                        </p:attrNameLst>
                                      </p:cBhvr>
                                    </p:animRot>
                                    <p:animRot by="-1500000">
                                      <p:cBhvr>
                                        <p:cTn id="71" dur="125" fill="hold">
                                          <p:stCondLst>
                                            <p:cond delay="125"/>
                                          </p:stCondLst>
                                        </p:cTn>
                                        <p:tgtEl>
                                          <p:spTgt spid="5"/>
                                        </p:tgtEl>
                                        <p:attrNameLst>
                                          <p:attrName>r</p:attrName>
                                        </p:attrNameLst>
                                      </p:cBhvr>
                                    </p:animRot>
                                    <p:animRot by="-1500000">
                                      <p:cBhvr>
                                        <p:cTn id="72" dur="125" fill="hold">
                                          <p:stCondLst>
                                            <p:cond delay="250"/>
                                          </p:stCondLst>
                                        </p:cTn>
                                        <p:tgtEl>
                                          <p:spTgt spid="5"/>
                                        </p:tgtEl>
                                        <p:attrNameLst>
                                          <p:attrName>r</p:attrName>
                                        </p:attrNameLst>
                                      </p:cBhvr>
                                    </p:animRot>
                                    <p:animRot by="1500000">
                                      <p:cBhvr>
                                        <p:cTn id="73" dur="125" fill="hold">
                                          <p:stCondLst>
                                            <p:cond delay="375"/>
                                          </p:stCondLst>
                                        </p:cTn>
                                        <p:tgtEl>
                                          <p:spTgt spid="5"/>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4.79167E-6 -2.22222E-6 L 4.79167E-6 -0.07222 " pathEditMode="relative" rAng="0" ptsTypes="AA">
                                      <p:cBhvr>
                                        <p:cTn id="77" dur="250" accel="50000" decel="50000" autoRev="1" fill="hold">
                                          <p:stCondLst>
                                            <p:cond delay="0"/>
                                          </p:stCondLst>
                                        </p:cTn>
                                        <p:tgtEl>
                                          <p:spTgt spid="20"/>
                                        </p:tgtEl>
                                        <p:attrNameLst>
                                          <p:attrName>ppt_x</p:attrName>
                                          <p:attrName>ppt_y</p:attrName>
                                        </p:attrNameLst>
                                      </p:cBhvr>
                                      <p:rCtr x="0" y="-3611"/>
                                    </p:animMotion>
                                    <p:animRot by="1500000">
                                      <p:cBhvr>
                                        <p:cTn id="78" dur="125" fill="hold">
                                          <p:stCondLst>
                                            <p:cond delay="0"/>
                                          </p:stCondLst>
                                        </p:cTn>
                                        <p:tgtEl>
                                          <p:spTgt spid="20"/>
                                        </p:tgtEl>
                                        <p:attrNameLst>
                                          <p:attrName>r</p:attrName>
                                        </p:attrNameLst>
                                      </p:cBhvr>
                                    </p:animRot>
                                    <p:animRot by="-1500000">
                                      <p:cBhvr>
                                        <p:cTn id="79" dur="125" fill="hold">
                                          <p:stCondLst>
                                            <p:cond delay="125"/>
                                          </p:stCondLst>
                                        </p:cTn>
                                        <p:tgtEl>
                                          <p:spTgt spid="20"/>
                                        </p:tgtEl>
                                        <p:attrNameLst>
                                          <p:attrName>r</p:attrName>
                                        </p:attrNameLst>
                                      </p:cBhvr>
                                    </p:animRot>
                                    <p:animRot by="-1500000">
                                      <p:cBhvr>
                                        <p:cTn id="80" dur="125" fill="hold">
                                          <p:stCondLst>
                                            <p:cond delay="250"/>
                                          </p:stCondLst>
                                        </p:cTn>
                                        <p:tgtEl>
                                          <p:spTgt spid="20"/>
                                        </p:tgtEl>
                                        <p:attrNameLst>
                                          <p:attrName>r</p:attrName>
                                        </p:attrNameLst>
                                      </p:cBhvr>
                                    </p:animRot>
                                    <p:animRot by="1500000">
                                      <p:cBhvr>
                                        <p:cTn id="81" dur="125" fill="hold">
                                          <p:stCondLst>
                                            <p:cond delay="375"/>
                                          </p:stCondLst>
                                        </p:cTn>
                                        <p:tgtEl>
                                          <p:spTgt spid="20"/>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1.875E-6 -7.40741E-7 L -1.875E-6 -0.07222 " pathEditMode="relative" rAng="0" ptsTypes="AA">
                                      <p:cBhvr>
                                        <p:cTn id="85" dur="250" accel="50000" decel="50000" autoRev="1" fill="hold">
                                          <p:stCondLst>
                                            <p:cond delay="0"/>
                                          </p:stCondLst>
                                        </p:cTn>
                                        <p:tgtEl>
                                          <p:spTgt spid="18"/>
                                        </p:tgtEl>
                                        <p:attrNameLst>
                                          <p:attrName>ppt_x</p:attrName>
                                          <p:attrName>ppt_y</p:attrName>
                                        </p:attrNameLst>
                                      </p:cBhvr>
                                      <p:rCtr x="0" y="-3611"/>
                                    </p:animMotion>
                                    <p:animRot by="1500000">
                                      <p:cBhvr>
                                        <p:cTn id="86" dur="125" fill="hold">
                                          <p:stCondLst>
                                            <p:cond delay="0"/>
                                          </p:stCondLst>
                                        </p:cTn>
                                        <p:tgtEl>
                                          <p:spTgt spid="18"/>
                                        </p:tgtEl>
                                        <p:attrNameLst>
                                          <p:attrName>r</p:attrName>
                                        </p:attrNameLst>
                                      </p:cBhvr>
                                    </p:animRot>
                                    <p:animRot by="-1500000">
                                      <p:cBhvr>
                                        <p:cTn id="87" dur="125" fill="hold">
                                          <p:stCondLst>
                                            <p:cond delay="125"/>
                                          </p:stCondLst>
                                        </p:cTn>
                                        <p:tgtEl>
                                          <p:spTgt spid="18"/>
                                        </p:tgtEl>
                                        <p:attrNameLst>
                                          <p:attrName>r</p:attrName>
                                        </p:attrNameLst>
                                      </p:cBhvr>
                                    </p:animRot>
                                    <p:animRot by="-1500000">
                                      <p:cBhvr>
                                        <p:cTn id="88" dur="125" fill="hold">
                                          <p:stCondLst>
                                            <p:cond delay="250"/>
                                          </p:stCondLst>
                                        </p:cTn>
                                        <p:tgtEl>
                                          <p:spTgt spid="18"/>
                                        </p:tgtEl>
                                        <p:attrNameLst>
                                          <p:attrName>r</p:attrName>
                                        </p:attrNameLst>
                                      </p:cBhvr>
                                    </p:animRot>
                                    <p:animRot by="1500000">
                                      <p:cBhvr>
                                        <p:cTn id="89" dur="125" fill="hold">
                                          <p:stCondLst>
                                            <p:cond delay="375"/>
                                          </p:stCondLst>
                                        </p:cTn>
                                        <p:tgtEl>
                                          <p:spTgt spid="18"/>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1.45833E-6 -2.96296E-6 L 1.45833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1.45833E-6 3.7037E-7 L 1.45833E-6 -0.07222 " pathEditMode="relative" rAng="0" ptsTypes="AA">
                                      <p:cBhvr>
                                        <p:cTn id="101" dur="250" accel="50000" decel="50000" autoRev="1" fill="hold">
                                          <p:stCondLst>
                                            <p:cond delay="0"/>
                                          </p:stCondLst>
                                        </p:cTn>
                                        <p:tgtEl>
                                          <p:spTgt spid="19"/>
                                        </p:tgtEl>
                                        <p:attrNameLst>
                                          <p:attrName>ppt_x</p:attrName>
                                          <p:attrName>ppt_y</p:attrName>
                                        </p:attrNameLst>
                                      </p:cBhvr>
                                      <p:rCtr x="0" y="-3611"/>
                                    </p:animMotion>
                                    <p:animRot by="1500000">
                                      <p:cBhvr>
                                        <p:cTn id="102" dur="125" fill="hold">
                                          <p:stCondLst>
                                            <p:cond delay="0"/>
                                          </p:stCondLst>
                                        </p:cTn>
                                        <p:tgtEl>
                                          <p:spTgt spid="19"/>
                                        </p:tgtEl>
                                        <p:attrNameLst>
                                          <p:attrName>r</p:attrName>
                                        </p:attrNameLst>
                                      </p:cBhvr>
                                    </p:animRot>
                                    <p:animRot by="-1500000">
                                      <p:cBhvr>
                                        <p:cTn id="103" dur="125" fill="hold">
                                          <p:stCondLst>
                                            <p:cond delay="125"/>
                                          </p:stCondLst>
                                        </p:cTn>
                                        <p:tgtEl>
                                          <p:spTgt spid="19"/>
                                        </p:tgtEl>
                                        <p:attrNameLst>
                                          <p:attrName>r</p:attrName>
                                        </p:attrNameLst>
                                      </p:cBhvr>
                                    </p:animRot>
                                    <p:animRot by="-1500000">
                                      <p:cBhvr>
                                        <p:cTn id="104" dur="125" fill="hold">
                                          <p:stCondLst>
                                            <p:cond delay="250"/>
                                          </p:stCondLst>
                                        </p:cTn>
                                        <p:tgtEl>
                                          <p:spTgt spid="19"/>
                                        </p:tgtEl>
                                        <p:attrNameLst>
                                          <p:attrName>r</p:attrName>
                                        </p:attrNameLst>
                                      </p:cBhvr>
                                    </p:animRot>
                                    <p:animRot by="1500000">
                                      <p:cBhvr>
                                        <p:cTn id="105" dur="125" fill="hold">
                                          <p:stCondLst>
                                            <p:cond delay="375"/>
                                          </p:stCondLst>
                                        </p:cTn>
                                        <p:tgtEl>
                                          <p:spTgt spid="19"/>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1.45833E-6 4.44444E-6 L 1.45833E-6 -0.07223 " pathEditMode="relative" rAng="0" ptsTypes="AA">
                                      <p:cBhvr>
                                        <p:cTn id="109" dur="250" accel="50000" decel="50000" autoRev="1" fill="hold">
                                          <p:stCondLst>
                                            <p:cond delay="0"/>
                                          </p:stCondLst>
                                        </p:cTn>
                                        <p:tgtEl>
                                          <p:spTgt spid="15"/>
                                        </p:tgtEl>
                                        <p:attrNameLst>
                                          <p:attrName>ppt_x</p:attrName>
                                          <p:attrName>ppt_y</p:attrName>
                                        </p:attrNameLst>
                                      </p:cBhvr>
                                      <p:rCtr x="0" y="-3611"/>
                                    </p:animMotion>
                                    <p:animRot by="1500000">
                                      <p:cBhvr>
                                        <p:cTn id="110" dur="125" fill="hold">
                                          <p:stCondLst>
                                            <p:cond delay="0"/>
                                          </p:stCondLst>
                                        </p:cTn>
                                        <p:tgtEl>
                                          <p:spTgt spid="15"/>
                                        </p:tgtEl>
                                        <p:attrNameLst>
                                          <p:attrName>r</p:attrName>
                                        </p:attrNameLst>
                                      </p:cBhvr>
                                    </p:animRot>
                                    <p:animRot by="-1500000">
                                      <p:cBhvr>
                                        <p:cTn id="111" dur="125" fill="hold">
                                          <p:stCondLst>
                                            <p:cond delay="125"/>
                                          </p:stCondLst>
                                        </p:cTn>
                                        <p:tgtEl>
                                          <p:spTgt spid="15"/>
                                        </p:tgtEl>
                                        <p:attrNameLst>
                                          <p:attrName>r</p:attrName>
                                        </p:attrNameLst>
                                      </p:cBhvr>
                                    </p:animRot>
                                    <p:animRot by="-1500000">
                                      <p:cBhvr>
                                        <p:cTn id="112" dur="125" fill="hold">
                                          <p:stCondLst>
                                            <p:cond delay="250"/>
                                          </p:stCondLst>
                                        </p:cTn>
                                        <p:tgtEl>
                                          <p:spTgt spid="15"/>
                                        </p:tgtEl>
                                        <p:attrNameLst>
                                          <p:attrName>r</p:attrName>
                                        </p:attrNameLst>
                                      </p:cBhvr>
                                    </p:animRot>
                                    <p:animRot by="1500000">
                                      <p:cBhvr>
                                        <p:cTn id="113" dur="125" fill="hold">
                                          <p:stCondLst>
                                            <p:cond delay="375"/>
                                          </p:stCondLst>
                                        </p:cTn>
                                        <p:tgtEl>
                                          <p:spTgt spid="15"/>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wipe(down)">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wipe(down)">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down)">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wipe(down)">
                                      <p:cBhvr>
                                        <p:cTn id="138" dur="500"/>
                                        <p:tgtEl>
                                          <p:spTgt spid="2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down)">
                                      <p:cBhvr>
                                        <p:cTn id="143" dur="500"/>
                                        <p:tgtEl>
                                          <p:spTgt spid="2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down)">
                                      <p:cBhvr>
                                        <p:cTn id="148" dur="500"/>
                                        <p:tgtEl>
                                          <p:spTgt spid="1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animEffect transition="in" filter="wipe(down)">
                                      <p:cBhvr>
                                        <p:cTn id="151" dur="500"/>
                                        <p:tgtEl>
                                          <p:spTgt spid="12"/>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wipe(down)">
                                      <p:cBhvr>
                                        <p:cTn id="154" dur="500"/>
                                        <p:tgtEl>
                                          <p:spTgt spid="10"/>
                                        </p:tgtEl>
                                      </p:cBhvr>
                                    </p:animEffect>
                                  </p:childTnLst>
                                </p:cTn>
                              </p:par>
                            </p:childTnLst>
                          </p:cTn>
                        </p:par>
                      </p:childTnLst>
                    </p:cTn>
                  </p:par>
                  <p:par>
                    <p:cTn id="155" fill="hold">
                      <p:stCondLst>
                        <p:cond delay="indefinite"/>
                      </p:stCondLst>
                      <p:childTnLst>
                        <p:par>
                          <p:cTn id="156" fill="hold">
                            <p:stCondLst>
                              <p:cond delay="0"/>
                            </p:stCondLst>
                            <p:childTnLst>
                              <p:par>
                                <p:cTn id="157" presetID="15" presetClass="emph" presetSubtype="0" nodeType="clickEffect">
                                  <p:stCondLst>
                                    <p:cond delay="0"/>
                                  </p:stCondLst>
                                  <p:iterate type="lt">
                                    <p:tmAbs val="25"/>
                                  </p:iterate>
                                  <p:childTnLst>
                                    <p:set>
                                      <p:cBhvr override="childStyle">
                                        <p:cTn id="158" dur="indefinite"/>
                                        <p:tgtEl>
                                          <p:spTgt spid="9">
                                            <p:txEl>
                                              <p:pRg st="1" end="1"/>
                                            </p:txEl>
                                          </p:spTgt>
                                        </p:tgtEl>
                                        <p:attrNameLst>
                                          <p:attrName>style.fontWeight</p:attrName>
                                        </p:attrNameLst>
                                      </p:cBhvr>
                                      <p:to>
                                        <p:strVal val="bold"/>
                                      </p:to>
                                    </p:set>
                                  </p:childTnLst>
                                </p:cTn>
                              </p:par>
                              <p:par>
                                <p:cTn id="159" presetID="15" presetClass="emph" presetSubtype="0" nodeType="withEffect">
                                  <p:stCondLst>
                                    <p:cond delay="0"/>
                                  </p:stCondLst>
                                  <p:iterate type="lt">
                                    <p:tmAbs val="25"/>
                                  </p:iterate>
                                  <p:childTnLst>
                                    <p:set>
                                      <p:cBhvr override="childStyle">
                                        <p:cTn id="160" dur="indefinite"/>
                                        <p:tgtEl>
                                          <p:spTgt spid="9">
                                            <p:txEl>
                                              <p:pRg st="1" end="1"/>
                                            </p:txEl>
                                          </p:spTgt>
                                        </p:tgtEl>
                                        <p:attrNameLst>
                                          <p:attrName>style.fontWeight</p:attrName>
                                        </p:attrNameLst>
                                      </p:cBhvr>
                                      <p:to>
                                        <p:strVal val="bold"/>
                                      </p:to>
                                    </p:set>
                                  </p:childTnLst>
                                </p:cTn>
                              </p:par>
                              <p:par>
                                <p:cTn id="161" presetID="15" presetClass="emph" presetSubtype="0" nodeType="withEffect">
                                  <p:stCondLst>
                                    <p:cond delay="0"/>
                                  </p:stCondLst>
                                  <p:iterate type="lt">
                                    <p:tmAbs val="25"/>
                                  </p:iterate>
                                  <p:childTnLst>
                                    <p:set>
                                      <p:cBhvr override="childStyle">
                                        <p:cTn id="162" dur="indefinite"/>
                                        <p:tgtEl>
                                          <p:spTgt spid="9">
                                            <p:txEl>
                                              <p:pRg st="2" end="2"/>
                                            </p:txEl>
                                          </p:spTgt>
                                        </p:tgtEl>
                                        <p:attrNameLst>
                                          <p:attrName>style.fontWeight</p:attrName>
                                        </p:attrNameLst>
                                      </p:cBhvr>
                                      <p:to>
                                        <p:strVal val="bold"/>
                                      </p:to>
                                    </p:set>
                                  </p:childTnLst>
                                </p:cTn>
                              </p:par>
                              <p:par>
                                <p:cTn id="163" presetID="15" presetClass="emph" presetSubtype="0" nodeType="withEffect">
                                  <p:stCondLst>
                                    <p:cond delay="0"/>
                                  </p:stCondLst>
                                  <p:iterate type="lt">
                                    <p:tmAbs val="25"/>
                                  </p:iterate>
                                  <p:childTnLst>
                                    <p:set>
                                      <p:cBhvr override="childStyle">
                                        <p:cTn id="164" dur="indefinite"/>
                                        <p:tgtEl>
                                          <p:spTgt spid="9">
                                            <p:txEl>
                                              <p:pRg st="2" end="2"/>
                                            </p:txEl>
                                          </p:spTgt>
                                        </p:tgtEl>
                                        <p:attrNameLst>
                                          <p:attrName>style.fontWeight</p:attrName>
                                        </p:attrNameLst>
                                      </p:cBhvr>
                                      <p:to>
                                        <p:strVal val="bold"/>
                                      </p:to>
                                    </p:set>
                                  </p:childTnLst>
                                </p:cTn>
                              </p:par>
                              <p:par>
                                <p:cTn id="165" presetID="15" presetClass="emph" presetSubtype="0" nodeType="withEffect">
                                  <p:stCondLst>
                                    <p:cond delay="0"/>
                                  </p:stCondLst>
                                  <p:iterate type="lt">
                                    <p:tmAbs val="25"/>
                                  </p:iterate>
                                  <p:childTnLst>
                                    <p:set>
                                      <p:cBhvr override="childStyle">
                                        <p:cTn id="166" dur="indefinite"/>
                                        <p:tgtEl>
                                          <p:spTgt spid="9">
                                            <p:txEl>
                                              <p:pRg st="3" end="3"/>
                                            </p:txEl>
                                          </p:spTgt>
                                        </p:tgtEl>
                                        <p:attrNameLst>
                                          <p:attrName>style.fontWeight</p:attrName>
                                        </p:attrNameLst>
                                      </p:cBhvr>
                                      <p:to>
                                        <p:strVal val="bold"/>
                                      </p:to>
                                    </p:set>
                                  </p:childTnLst>
                                </p:cTn>
                              </p:par>
                              <p:par>
                                <p:cTn id="167" presetID="15" presetClass="emph" presetSubtype="0" nodeType="withEffect">
                                  <p:stCondLst>
                                    <p:cond delay="0"/>
                                  </p:stCondLst>
                                  <p:iterate type="lt">
                                    <p:tmAbs val="25"/>
                                  </p:iterate>
                                  <p:childTnLst>
                                    <p:set>
                                      <p:cBhvr override="childStyle">
                                        <p:cTn id="168" dur="indefinite"/>
                                        <p:tgtEl>
                                          <p:spTgt spid="9">
                                            <p:txEl>
                                              <p:pRg st="3" end="3"/>
                                            </p:txEl>
                                          </p:spTgt>
                                        </p:tgtEl>
                                        <p:attrNameLst>
                                          <p:attrName>style.fontWeight</p:attrName>
                                        </p:attrNameLst>
                                      </p:cBhvr>
                                      <p:to>
                                        <p:strVal val="bold"/>
                                      </p:to>
                                    </p:set>
                                  </p:childTnLst>
                                </p:cTn>
                              </p:par>
                              <p:par>
                                <p:cTn id="169" presetID="15" presetClass="emph" presetSubtype="0" nodeType="withEffect">
                                  <p:stCondLst>
                                    <p:cond delay="0"/>
                                  </p:stCondLst>
                                  <p:iterate type="lt">
                                    <p:tmAbs val="25"/>
                                  </p:iterate>
                                  <p:childTnLst>
                                    <p:set>
                                      <p:cBhvr override="childStyle">
                                        <p:cTn id="170" dur="indefinite"/>
                                        <p:tgtEl>
                                          <p:spTgt spid="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P spid="5" grpId="0"/>
      <p:bldP spid="5" grpId="1"/>
      <p:bldP spid="15" grpId="0"/>
      <p:bldP spid="15" grpId="1"/>
      <p:bldP spid="16" grpId="0"/>
      <p:bldP spid="16" grpId="1"/>
      <p:bldP spid="18" grpId="0"/>
      <p:bldP spid="18" grpId="1"/>
      <p:bldP spid="19" grpId="0"/>
      <p:bldP spid="19" grpId="1"/>
      <p:bldP spid="20" grpId="0"/>
      <p:bldP spid="20" grpId="1"/>
      <p:bldP spid="21" grpId="0"/>
      <p:bldP spid="22" grpId="0"/>
      <p:bldP spid="23" grpId="0"/>
      <p:bldP spid="24" grpId="0"/>
      <p:bldP spid="24"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a:t>
            </a:fld>
            <a:r>
              <a:rPr kumimoji="1" lang="en-US" altLang="ja-JP" dirty="0"/>
              <a:t> /27</a:t>
            </a:r>
            <a:endParaRPr kumimoji="1" lang="ja-JP" altLang="en-US" dirty="0"/>
          </a:p>
        </p:txBody>
      </p:sp>
      <p:sp>
        <p:nvSpPr>
          <p:cNvPr id="6" name="コンテンツ プレースホルダー 5"/>
          <p:cNvSpPr txBox="1">
            <a:spLocks noGrp="1"/>
          </p:cNvSpPr>
          <p:nvPr>
            <p:ph idx="1"/>
          </p:nvPr>
        </p:nvSpPr>
        <p:spPr>
          <a:xfrm>
            <a:off x="1574074" y="2153319"/>
            <a:ext cx="9581606" cy="590931"/>
          </a:xfrm>
          <a:prstGeom prst="rect">
            <a:avLst/>
          </a:prstGeom>
          <a:noFill/>
        </p:spPr>
        <p:txBody>
          <a:bodyPr wrap="square" rtlCol="0">
            <a:spAutoFit/>
          </a:bodyPr>
          <a:lstStyle/>
          <a:p>
            <a:pPr marL="0" indent="0" algn="ctr">
              <a:buNone/>
            </a:pPr>
            <a:r>
              <a:rPr lang="en-US" altLang="ja-JP" sz="3600" dirty="0"/>
              <a:t>5</a:t>
            </a:r>
            <a:r>
              <a:rPr lang="ja-JP" altLang="en-US" sz="3600" dirty="0"/>
              <a:t>段階評価システムは広く普及している</a:t>
            </a:r>
            <a:endParaRPr lang="en-US" altLang="ja-JP" sz="3600" dirty="0"/>
          </a:p>
        </p:txBody>
      </p:sp>
      <p:sp>
        <p:nvSpPr>
          <p:cNvPr id="3" name="下矢印 2"/>
          <p:cNvSpPr/>
          <p:nvPr/>
        </p:nvSpPr>
        <p:spPr>
          <a:xfrm>
            <a:off x="4733108" y="2848329"/>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404107" y="3697579"/>
            <a:ext cx="7652657" cy="646331"/>
          </a:xfrm>
          <a:prstGeom prst="rect">
            <a:avLst/>
          </a:prstGeom>
          <a:noFill/>
        </p:spPr>
        <p:txBody>
          <a:bodyPr wrap="square" rtlCol="0">
            <a:spAutoFit/>
          </a:bodyPr>
          <a:lstStyle/>
          <a:p>
            <a:pPr algn="ctr"/>
            <a:r>
              <a:rPr kumimoji="1" lang="ja-JP" altLang="en-US" sz="3600" dirty="0"/>
              <a:t>なぜ、ここまで普及したのか？</a:t>
            </a:r>
          </a:p>
        </p:txBody>
      </p:sp>
      <p:sp>
        <p:nvSpPr>
          <p:cNvPr id="7" name="テキスト ボックス 6"/>
          <p:cNvSpPr txBox="1"/>
          <p:nvPr/>
        </p:nvSpPr>
        <p:spPr>
          <a:xfrm>
            <a:off x="1869075" y="5368112"/>
            <a:ext cx="9092838" cy="646331"/>
          </a:xfrm>
          <a:prstGeom prst="rect">
            <a:avLst/>
          </a:prstGeom>
          <a:noFill/>
        </p:spPr>
        <p:txBody>
          <a:bodyPr wrap="square" rtlCol="0">
            <a:spAutoFit/>
          </a:bodyPr>
          <a:lstStyle/>
          <a:p>
            <a:pPr algn="ctr"/>
            <a:r>
              <a:rPr kumimoji="1" lang="ja-JP" altLang="en-US" sz="3600" dirty="0"/>
              <a:t>誰にでも直感的に扱えるシステムだったから</a:t>
            </a:r>
          </a:p>
        </p:txBody>
      </p:sp>
      <p:sp>
        <p:nvSpPr>
          <p:cNvPr id="8" name="下矢印 7"/>
          <p:cNvSpPr/>
          <p:nvPr/>
        </p:nvSpPr>
        <p:spPr>
          <a:xfrm>
            <a:off x="4837065" y="4376732"/>
            <a:ext cx="2786743" cy="816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10399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5" grpId="0"/>
      <p:bldP spid="7"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r>
              <a:rPr lang="en-US" altLang="ja-JP" dirty="0"/>
              <a:t> </a:t>
            </a:r>
            <a:br>
              <a:rPr lang="en-US" altLang="ja-JP" dirty="0"/>
            </a:br>
            <a:r>
              <a:rPr lang="ja-JP" altLang="en-US" dirty="0"/>
              <a:t>視覚的にわかりやすく改造</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39</a:t>
            </a:fld>
            <a:endParaRPr kumimoji="1" lang="ja-JP" altLang="en-US"/>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737664129"/>
              </p:ext>
            </p:extLst>
          </p:nvPr>
        </p:nvGraphicFramePr>
        <p:xfrm>
          <a:off x="683306" y="1955120"/>
          <a:ext cx="6240009" cy="4271508"/>
        </p:xfrm>
        <a:graphic>
          <a:graphicData uri="http://schemas.openxmlformats.org/drawingml/2006/table">
            <a:tbl>
              <a:tblPr firstRow="1" bandRow="1">
                <a:tableStyleId>{5C22544A-7EE6-4342-B048-85BDC9FD1C3A}</a:tableStyleId>
              </a:tblPr>
              <a:tblGrid>
                <a:gridCol w="2080003">
                  <a:extLst>
                    <a:ext uri="{9D8B030D-6E8A-4147-A177-3AD203B41FA5}">
                      <a16:colId xmlns:a16="http://schemas.microsoft.com/office/drawing/2014/main" val="153007826"/>
                    </a:ext>
                  </a:extLst>
                </a:gridCol>
                <a:gridCol w="2080003">
                  <a:extLst>
                    <a:ext uri="{9D8B030D-6E8A-4147-A177-3AD203B41FA5}">
                      <a16:colId xmlns:a16="http://schemas.microsoft.com/office/drawing/2014/main" val="2641740321"/>
                    </a:ext>
                  </a:extLst>
                </a:gridCol>
                <a:gridCol w="2080003">
                  <a:extLst>
                    <a:ext uri="{9D8B030D-6E8A-4147-A177-3AD203B41FA5}">
                      <a16:colId xmlns:a16="http://schemas.microsoft.com/office/drawing/2014/main" val="84399339"/>
                    </a:ext>
                  </a:extLst>
                </a:gridCol>
              </a:tblGrid>
              <a:tr h="1067877">
                <a:tc>
                  <a:txBody>
                    <a:bodyPr/>
                    <a:lstStyle/>
                    <a:p>
                      <a:endParaRPr kumimoji="1" lang="ja-JP" altLang="en-US" sz="6000" dirty="0"/>
                    </a:p>
                  </a:txBody>
                  <a:tcPr/>
                </a:tc>
                <a:tc>
                  <a:txBody>
                    <a:bodyPr/>
                    <a:lstStyle/>
                    <a:p>
                      <a:r>
                        <a:rPr kumimoji="1" lang="ja-JP" altLang="en-US" sz="6000" dirty="0"/>
                        <a:t>軸１</a:t>
                      </a:r>
                    </a:p>
                  </a:txBody>
                  <a:tcPr/>
                </a:tc>
                <a:tc>
                  <a:txBody>
                    <a:bodyPr/>
                    <a:lstStyle/>
                    <a:p>
                      <a:r>
                        <a:rPr kumimoji="1" lang="ja-JP" altLang="en-US" sz="6000" dirty="0"/>
                        <a:t>軸２</a:t>
                      </a:r>
                      <a:endParaRPr kumimoji="1" lang="en-US" altLang="ja-JP" sz="6000" dirty="0"/>
                    </a:p>
                  </a:txBody>
                  <a:tcPr/>
                </a:tc>
                <a:extLst>
                  <a:ext uri="{0D108BD9-81ED-4DB2-BD59-A6C34878D82A}">
                    <a16:rowId xmlns:a16="http://schemas.microsoft.com/office/drawing/2014/main" val="2335769861"/>
                  </a:ext>
                </a:extLst>
              </a:tr>
              <a:tr h="1067877">
                <a:tc>
                  <a:txBody>
                    <a:bodyPr/>
                    <a:lstStyle/>
                    <a:p>
                      <a:r>
                        <a:rPr kumimoji="1" lang="ja-JP" altLang="en-US" sz="6000" dirty="0"/>
                        <a:t>１位</a:t>
                      </a:r>
                    </a:p>
                  </a:txBody>
                  <a:tcPr/>
                </a:tc>
                <a:tc>
                  <a:txBody>
                    <a:bodyPr/>
                    <a:lstStyle/>
                    <a:p>
                      <a:r>
                        <a:rPr kumimoji="1" lang="en-US" altLang="ja-JP" sz="6000" dirty="0"/>
                        <a:t>X</a:t>
                      </a:r>
                      <a:endParaRPr kumimoji="1" lang="ja-JP" altLang="en-US" sz="6000" dirty="0"/>
                    </a:p>
                  </a:txBody>
                  <a:tcPr/>
                </a:tc>
                <a:tc>
                  <a:txBody>
                    <a:bodyPr/>
                    <a:lstStyle/>
                    <a:p>
                      <a:r>
                        <a:rPr kumimoji="1" lang="en-US" altLang="ja-JP" sz="6000" dirty="0"/>
                        <a:t>Y</a:t>
                      </a:r>
                      <a:endParaRPr kumimoji="1" lang="ja-JP" altLang="en-US" sz="6000" dirty="0"/>
                    </a:p>
                  </a:txBody>
                  <a:tcPr/>
                </a:tc>
                <a:extLst>
                  <a:ext uri="{0D108BD9-81ED-4DB2-BD59-A6C34878D82A}">
                    <a16:rowId xmlns:a16="http://schemas.microsoft.com/office/drawing/2014/main" val="3390137886"/>
                  </a:ext>
                </a:extLst>
              </a:tr>
              <a:tr h="1067877">
                <a:tc>
                  <a:txBody>
                    <a:bodyPr/>
                    <a:lstStyle/>
                    <a:p>
                      <a:r>
                        <a:rPr kumimoji="1" lang="ja-JP" altLang="en-US" sz="6000" dirty="0"/>
                        <a:t>２位</a:t>
                      </a:r>
                    </a:p>
                  </a:txBody>
                  <a:tcPr/>
                </a:tc>
                <a:tc>
                  <a:txBody>
                    <a:bodyPr/>
                    <a:lstStyle/>
                    <a:p>
                      <a:r>
                        <a:rPr kumimoji="1" lang="en-US" altLang="ja-JP" sz="6000" dirty="0"/>
                        <a:t>Z</a:t>
                      </a:r>
                      <a:endParaRPr kumimoji="1" lang="ja-JP" altLang="en-US" sz="6000" dirty="0"/>
                    </a:p>
                  </a:txBody>
                  <a:tcPr/>
                </a:tc>
                <a:tc>
                  <a:txBody>
                    <a:bodyPr/>
                    <a:lstStyle/>
                    <a:p>
                      <a:r>
                        <a:rPr kumimoji="1" lang="en-US" altLang="ja-JP" sz="6000" dirty="0"/>
                        <a:t>Z</a:t>
                      </a:r>
                      <a:endParaRPr kumimoji="1" lang="ja-JP" altLang="en-US" sz="6000" dirty="0"/>
                    </a:p>
                  </a:txBody>
                  <a:tcPr/>
                </a:tc>
                <a:extLst>
                  <a:ext uri="{0D108BD9-81ED-4DB2-BD59-A6C34878D82A}">
                    <a16:rowId xmlns:a16="http://schemas.microsoft.com/office/drawing/2014/main" val="543952303"/>
                  </a:ext>
                </a:extLst>
              </a:tr>
              <a:tr h="1067877">
                <a:tc>
                  <a:txBody>
                    <a:bodyPr/>
                    <a:lstStyle/>
                    <a:p>
                      <a:r>
                        <a:rPr kumimoji="1" lang="ja-JP" altLang="en-US" sz="6000" dirty="0"/>
                        <a:t>３位</a:t>
                      </a:r>
                    </a:p>
                  </a:txBody>
                  <a:tcPr/>
                </a:tc>
                <a:tc>
                  <a:txBody>
                    <a:bodyPr/>
                    <a:lstStyle/>
                    <a:p>
                      <a:r>
                        <a:rPr kumimoji="1" lang="en-US" altLang="ja-JP" sz="6000" dirty="0"/>
                        <a:t>Y</a:t>
                      </a:r>
                      <a:endParaRPr kumimoji="1" lang="ja-JP" altLang="en-US" sz="6000" dirty="0"/>
                    </a:p>
                  </a:txBody>
                  <a:tcPr/>
                </a:tc>
                <a:tc>
                  <a:txBody>
                    <a:bodyPr/>
                    <a:lstStyle/>
                    <a:p>
                      <a:r>
                        <a:rPr kumimoji="1" lang="en-US" altLang="ja-JP" sz="6000" dirty="0"/>
                        <a:t>X</a:t>
                      </a:r>
                      <a:endParaRPr kumimoji="1" lang="ja-JP" altLang="en-US" sz="6000" dirty="0"/>
                    </a:p>
                  </a:txBody>
                  <a:tcPr/>
                </a:tc>
                <a:extLst>
                  <a:ext uri="{0D108BD9-81ED-4DB2-BD59-A6C34878D82A}">
                    <a16:rowId xmlns:a16="http://schemas.microsoft.com/office/drawing/2014/main" val="2985117021"/>
                  </a:ext>
                </a:extLst>
              </a:tr>
            </a:tbl>
          </a:graphicData>
        </a:graphic>
      </p:graphicFrame>
      <p:sp>
        <p:nvSpPr>
          <p:cNvPr id="6" name="テキスト ボックス 5"/>
          <p:cNvSpPr txBox="1"/>
          <p:nvPr/>
        </p:nvSpPr>
        <p:spPr>
          <a:xfrm>
            <a:off x="7452359" y="3918304"/>
            <a:ext cx="4426656"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en-US" altLang="ja-JP" sz="3600" dirty="0"/>
              <a:t>X: </a:t>
            </a:r>
            <a:r>
              <a:rPr kumimoji="1" lang="en-US" altLang="ja-JP" sz="3600" dirty="0">
                <a:solidFill>
                  <a:srgbClr val="00B050"/>
                </a:solidFill>
              </a:rPr>
              <a:t>1x2</a:t>
            </a:r>
            <a:r>
              <a:rPr kumimoji="1" lang="en-US" altLang="ja-JP" sz="3600" dirty="0"/>
              <a:t> + </a:t>
            </a:r>
            <a:r>
              <a:rPr kumimoji="1" lang="en-US" altLang="ja-JP" sz="3600" dirty="0">
                <a:solidFill>
                  <a:srgbClr val="00B0F0"/>
                </a:solidFill>
              </a:rPr>
              <a:t>3x1</a:t>
            </a:r>
            <a:r>
              <a:rPr kumimoji="1" lang="en-US" altLang="ja-JP" sz="3600" dirty="0"/>
              <a:t> = 5</a:t>
            </a:r>
            <a:r>
              <a:rPr kumimoji="1" lang="ja-JP" altLang="en-US" sz="3600" dirty="0"/>
              <a:t>点</a:t>
            </a:r>
            <a:endParaRPr kumimoji="1" lang="en-US" altLang="ja-JP" sz="3600" dirty="0"/>
          </a:p>
          <a:p>
            <a:r>
              <a:rPr kumimoji="1" lang="en-US" altLang="ja-JP" sz="3600" dirty="0"/>
              <a:t>Y: </a:t>
            </a:r>
            <a:r>
              <a:rPr kumimoji="1" lang="en-US" altLang="ja-JP" sz="3600" dirty="0">
                <a:solidFill>
                  <a:srgbClr val="00B050"/>
                </a:solidFill>
              </a:rPr>
              <a:t>3x2</a:t>
            </a:r>
            <a:r>
              <a:rPr kumimoji="1" lang="en-US" altLang="ja-JP" sz="3600" dirty="0"/>
              <a:t> + </a:t>
            </a:r>
            <a:r>
              <a:rPr kumimoji="1" lang="en-US" altLang="ja-JP" sz="3600" dirty="0">
                <a:solidFill>
                  <a:srgbClr val="00B0F0"/>
                </a:solidFill>
              </a:rPr>
              <a:t>1x1</a:t>
            </a:r>
            <a:r>
              <a:rPr kumimoji="1" lang="en-US" altLang="ja-JP" sz="3600" dirty="0"/>
              <a:t> = 7</a:t>
            </a:r>
            <a:r>
              <a:rPr kumimoji="1" lang="ja-JP" altLang="en-US" sz="3600" dirty="0"/>
              <a:t>点</a:t>
            </a:r>
            <a:endParaRPr kumimoji="1" lang="en-US" altLang="ja-JP" sz="3600" dirty="0"/>
          </a:p>
          <a:p>
            <a:r>
              <a:rPr kumimoji="1" lang="en-US" altLang="ja-JP" sz="3600" dirty="0"/>
              <a:t>Z: </a:t>
            </a:r>
            <a:r>
              <a:rPr kumimoji="1" lang="en-US" altLang="ja-JP" sz="3600" dirty="0">
                <a:solidFill>
                  <a:srgbClr val="00B050"/>
                </a:solidFill>
              </a:rPr>
              <a:t>2x2</a:t>
            </a:r>
            <a:r>
              <a:rPr kumimoji="1" lang="en-US" altLang="ja-JP" sz="3600" dirty="0"/>
              <a:t> + </a:t>
            </a:r>
            <a:r>
              <a:rPr kumimoji="1" lang="en-US" altLang="ja-JP" sz="3600" dirty="0">
                <a:solidFill>
                  <a:srgbClr val="00B0F0"/>
                </a:solidFill>
              </a:rPr>
              <a:t>2x1</a:t>
            </a:r>
            <a:r>
              <a:rPr kumimoji="1" lang="en-US" altLang="ja-JP" sz="3600" dirty="0">
                <a:solidFill>
                  <a:srgbClr val="7030A0"/>
                </a:solidFill>
              </a:rPr>
              <a:t> </a:t>
            </a:r>
            <a:r>
              <a:rPr kumimoji="1" lang="en-US" altLang="ja-JP" sz="3600" dirty="0"/>
              <a:t>= 6</a:t>
            </a:r>
            <a:r>
              <a:rPr kumimoji="1" lang="ja-JP" altLang="en-US" sz="3600" dirty="0"/>
              <a:t>点</a:t>
            </a:r>
          </a:p>
        </p:txBody>
      </p:sp>
      <p:sp>
        <p:nvSpPr>
          <p:cNvPr id="7" name="テキスト ボックス 6"/>
          <p:cNvSpPr txBox="1"/>
          <p:nvPr/>
        </p:nvSpPr>
        <p:spPr>
          <a:xfrm>
            <a:off x="6923315" y="2382964"/>
            <a:ext cx="5268685" cy="1200329"/>
          </a:xfrm>
          <a:prstGeom prst="rect">
            <a:avLst/>
          </a:prstGeom>
          <a:noFill/>
        </p:spPr>
        <p:txBody>
          <a:bodyPr wrap="square" rtlCol="0">
            <a:spAutoFit/>
          </a:bodyPr>
          <a:lstStyle/>
          <a:p>
            <a:r>
              <a:rPr kumimoji="1" lang="ja-JP" altLang="en-US" sz="3600" dirty="0"/>
              <a:t>評価軸の選好：</a:t>
            </a:r>
            <a:r>
              <a:rPr kumimoji="1" lang="ja-JP" altLang="en-US" sz="3600" dirty="0">
                <a:solidFill>
                  <a:srgbClr val="00B050"/>
                </a:solidFill>
              </a:rPr>
              <a:t>軸</a:t>
            </a:r>
            <a:r>
              <a:rPr kumimoji="1" lang="en-US" altLang="ja-JP" sz="3600" dirty="0">
                <a:solidFill>
                  <a:srgbClr val="00B050"/>
                </a:solidFill>
              </a:rPr>
              <a:t>1</a:t>
            </a:r>
            <a:r>
              <a:rPr kumimoji="1" lang="ja-JP" altLang="en-US" sz="3600" dirty="0">
                <a:solidFill>
                  <a:srgbClr val="FF0000"/>
                </a:solidFill>
              </a:rPr>
              <a:t>＞</a:t>
            </a:r>
            <a:r>
              <a:rPr kumimoji="1" lang="ja-JP" altLang="en-US" sz="3600" dirty="0">
                <a:solidFill>
                  <a:srgbClr val="00B0F0"/>
                </a:solidFill>
              </a:rPr>
              <a:t>軸</a:t>
            </a:r>
            <a:r>
              <a:rPr kumimoji="1" lang="en-US" altLang="ja-JP" sz="3600" dirty="0">
                <a:solidFill>
                  <a:srgbClr val="00B0F0"/>
                </a:solidFill>
              </a:rPr>
              <a:t>2</a:t>
            </a:r>
          </a:p>
          <a:p>
            <a:r>
              <a:rPr kumimoji="1" lang="ja-JP" altLang="en-US" sz="3600" dirty="0"/>
              <a:t>→</a:t>
            </a:r>
            <a:r>
              <a:rPr kumimoji="1" lang="ja-JP" altLang="en-US" sz="3600" u="sng" dirty="0">
                <a:solidFill>
                  <a:srgbClr val="00B050"/>
                </a:solidFill>
              </a:rPr>
              <a:t>軸</a:t>
            </a:r>
            <a:r>
              <a:rPr kumimoji="1" lang="en-US" altLang="ja-JP" sz="3600" u="sng" dirty="0">
                <a:solidFill>
                  <a:srgbClr val="00B050"/>
                </a:solidFill>
              </a:rPr>
              <a:t>1</a:t>
            </a:r>
            <a:r>
              <a:rPr kumimoji="1" lang="ja-JP" altLang="en-US" sz="3600" u="sng" dirty="0">
                <a:solidFill>
                  <a:srgbClr val="FF0000"/>
                </a:solidFill>
              </a:rPr>
              <a:t>のポイントは２倍！</a:t>
            </a:r>
          </a:p>
        </p:txBody>
      </p:sp>
      <p:sp>
        <p:nvSpPr>
          <p:cNvPr id="3" name="テキスト ボックス 2"/>
          <p:cNvSpPr txBox="1"/>
          <p:nvPr/>
        </p:nvSpPr>
        <p:spPr>
          <a:xfrm>
            <a:off x="3447345" y="3029295"/>
            <a:ext cx="1353255" cy="1015663"/>
          </a:xfrm>
          <a:prstGeom prst="rect">
            <a:avLst/>
          </a:prstGeom>
          <a:noFill/>
        </p:spPr>
        <p:txBody>
          <a:bodyPr wrap="square" rtlCol="0">
            <a:spAutoFit/>
          </a:bodyPr>
          <a:lstStyle/>
          <a:p>
            <a:r>
              <a:rPr kumimoji="1" lang="en-US" altLang="ja-JP" sz="6000" dirty="0">
                <a:solidFill>
                  <a:srgbClr val="00B050"/>
                </a:solidFill>
              </a:rPr>
              <a:t>6</a:t>
            </a:r>
            <a:r>
              <a:rPr kumimoji="1" lang="ja-JP" altLang="en-US" sz="6000" dirty="0">
                <a:solidFill>
                  <a:srgbClr val="00B050"/>
                </a:solidFill>
              </a:rPr>
              <a:t>点</a:t>
            </a:r>
          </a:p>
        </p:txBody>
      </p:sp>
      <p:sp>
        <p:nvSpPr>
          <p:cNvPr id="10" name="テキスト ボックス 9"/>
          <p:cNvSpPr txBox="1"/>
          <p:nvPr/>
        </p:nvSpPr>
        <p:spPr>
          <a:xfrm>
            <a:off x="3447345" y="4120129"/>
            <a:ext cx="1353255" cy="1015663"/>
          </a:xfrm>
          <a:prstGeom prst="rect">
            <a:avLst/>
          </a:prstGeom>
          <a:noFill/>
        </p:spPr>
        <p:txBody>
          <a:bodyPr wrap="square" rtlCol="0">
            <a:spAutoFit/>
          </a:bodyPr>
          <a:lstStyle/>
          <a:p>
            <a:r>
              <a:rPr kumimoji="1" lang="en-US" altLang="ja-JP" sz="6000" dirty="0">
                <a:solidFill>
                  <a:srgbClr val="00B050"/>
                </a:solidFill>
              </a:rPr>
              <a:t>4</a:t>
            </a:r>
            <a:r>
              <a:rPr kumimoji="1" lang="ja-JP" altLang="en-US" sz="6000" dirty="0">
                <a:solidFill>
                  <a:srgbClr val="00B050"/>
                </a:solidFill>
              </a:rPr>
              <a:t>点</a:t>
            </a:r>
          </a:p>
        </p:txBody>
      </p:sp>
      <p:sp>
        <p:nvSpPr>
          <p:cNvPr id="11" name="テキスト ボックス 10"/>
          <p:cNvSpPr txBox="1"/>
          <p:nvPr/>
        </p:nvSpPr>
        <p:spPr>
          <a:xfrm>
            <a:off x="3447345" y="5135792"/>
            <a:ext cx="1353255" cy="1015663"/>
          </a:xfrm>
          <a:prstGeom prst="rect">
            <a:avLst/>
          </a:prstGeom>
          <a:noFill/>
        </p:spPr>
        <p:txBody>
          <a:bodyPr wrap="square" rtlCol="0">
            <a:spAutoFit/>
          </a:bodyPr>
          <a:lstStyle/>
          <a:p>
            <a:r>
              <a:rPr kumimoji="1" lang="en-US" altLang="ja-JP" sz="6000" dirty="0">
                <a:solidFill>
                  <a:srgbClr val="00B050"/>
                </a:solidFill>
              </a:rPr>
              <a:t>2</a:t>
            </a:r>
            <a:r>
              <a:rPr kumimoji="1" lang="ja-JP" altLang="en-US" sz="6000" dirty="0">
                <a:solidFill>
                  <a:srgbClr val="00B050"/>
                </a:solidFill>
              </a:rPr>
              <a:t>点</a:t>
            </a:r>
          </a:p>
        </p:txBody>
      </p:sp>
      <p:sp>
        <p:nvSpPr>
          <p:cNvPr id="12" name="テキスト ボックス 11"/>
          <p:cNvSpPr txBox="1"/>
          <p:nvPr/>
        </p:nvSpPr>
        <p:spPr>
          <a:xfrm>
            <a:off x="5449852" y="3029294"/>
            <a:ext cx="1353255" cy="1015663"/>
          </a:xfrm>
          <a:prstGeom prst="rect">
            <a:avLst/>
          </a:prstGeom>
          <a:noFill/>
        </p:spPr>
        <p:txBody>
          <a:bodyPr wrap="square" rtlCol="0">
            <a:spAutoFit/>
          </a:bodyPr>
          <a:lstStyle/>
          <a:p>
            <a:r>
              <a:rPr kumimoji="1" lang="en-US" altLang="ja-JP" sz="6000" dirty="0">
                <a:solidFill>
                  <a:srgbClr val="00B0F0"/>
                </a:solidFill>
              </a:rPr>
              <a:t>3</a:t>
            </a:r>
            <a:r>
              <a:rPr kumimoji="1" lang="ja-JP" altLang="en-US" sz="6000" dirty="0">
                <a:solidFill>
                  <a:srgbClr val="00B0F0"/>
                </a:solidFill>
              </a:rPr>
              <a:t>点</a:t>
            </a:r>
          </a:p>
        </p:txBody>
      </p:sp>
      <p:sp>
        <p:nvSpPr>
          <p:cNvPr id="13" name="テキスト ボックス 12"/>
          <p:cNvSpPr txBox="1"/>
          <p:nvPr/>
        </p:nvSpPr>
        <p:spPr>
          <a:xfrm>
            <a:off x="5449852" y="4120129"/>
            <a:ext cx="1353255" cy="1015663"/>
          </a:xfrm>
          <a:prstGeom prst="rect">
            <a:avLst/>
          </a:prstGeom>
          <a:noFill/>
        </p:spPr>
        <p:txBody>
          <a:bodyPr wrap="square" rtlCol="0">
            <a:spAutoFit/>
          </a:bodyPr>
          <a:lstStyle/>
          <a:p>
            <a:r>
              <a:rPr kumimoji="1" lang="en-US" altLang="ja-JP" sz="6000" dirty="0">
                <a:solidFill>
                  <a:srgbClr val="00B0F0"/>
                </a:solidFill>
              </a:rPr>
              <a:t>2</a:t>
            </a:r>
            <a:r>
              <a:rPr kumimoji="1" lang="ja-JP" altLang="en-US" sz="6000" dirty="0">
                <a:solidFill>
                  <a:srgbClr val="00B0F0"/>
                </a:solidFill>
              </a:rPr>
              <a:t>点</a:t>
            </a:r>
          </a:p>
        </p:txBody>
      </p:sp>
      <p:sp>
        <p:nvSpPr>
          <p:cNvPr id="14" name="テキスト ボックス 13"/>
          <p:cNvSpPr txBox="1"/>
          <p:nvPr/>
        </p:nvSpPr>
        <p:spPr>
          <a:xfrm>
            <a:off x="5449852" y="5135791"/>
            <a:ext cx="1353255" cy="1015663"/>
          </a:xfrm>
          <a:prstGeom prst="rect">
            <a:avLst/>
          </a:prstGeom>
          <a:noFill/>
        </p:spPr>
        <p:txBody>
          <a:bodyPr wrap="square" rtlCol="0">
            <a:spAutoFit/>
          </a:bodyPr>
          <a:lstStyle/>
          <a:p>
            <a:r>
              <a:rPr kumimoji="1" lang="en-US" altLang="ja-JP" sz="6000" dirty="0">
                <a:solidFill>
                  <a:srgbClr val="00B0F0"/>
                </a:solidFill>
              </a:rPr>
              <a:t>1</a:t>
            </a:r>
            <a:r>
              <a:rPr kumimoji="1" lang="ja-JP" altLang="en-US" sz="6000" dirty="0">
                <a:solidFill>
                  <a:srgbClr val="00B0F0"/>
                </a:solidFill>
              </a:rPr>
              <a:t>点</a:t>
            </a:r>
          </a:p>
        </p:txBody>
      </p:sp>
    </p:spTree>
    <p:extLst>
      <p:ext uri="{BB962C8B-B14F-4D97-AF65-F5344CB8AC3E}">
        <p14:creationId xmlns:p14="http://schemas.microsoft.com/office/powerpoint/2010/main" val="22006083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２．実験方法</a:t>
            </a:r>
            <a:endParaRPr kumimoji="1"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40</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4138180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　もうちょい具体的に</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41</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097280" y="2421459"/>
            <a:ext cx="4630558" cy="1477328"/>
          </a:xfrm>
          <a:prstGeom prst="rect">
            <a:avLst/>
          </a:prstGeom>
          <a:noFill/>
        </p:spPr>
        <p:txBody>
          <a:bodyPr wrap="square" rtlCol="0">
            <a:spAutoFit/>
          </a:bodyPr>
          <a:lstStyle/>
          <a:p>
            <a:pPr algn="ctr"/>
            <a:r>
              <a:rPr kumimoji="1" lang="ja-JP" altLang="en-US" sz="3600" dirty="0"/>
              <a:t>５段階評価の質問数は</a:t>
            </a:r>
            <a:endParaRPr kumimoji="1" lang="en-US" altLang="ja-JP" sz="3600" dirty="0"/>
          </a:p>
          <a:p>
            <a:pPr algn="ctr"/>
            <a:r>
              <a:rPr kumimoji="1" lang="ja-JP" altLang="en-US" sz="5400" dirty="0">
                <a:solidFill>
                  <a:srgbClr val="FF0000"/>
                </a:solidFill>
              </a:rPr>
              <a:t>指数増加</a:t>
            </a:r>
          </a:p>
        </p:txBody>
      </p:sp>
    </p:spTree>
    <p:extLst>
      <p:ext uri="{BB962C8B-B14F-4D97-AF65-F5344CB8AC3E}">
        <p14:creationId xmlns:p14="http://schemas.microsoft.com/office/powerpoint/2010/main" val="1959893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４．考察</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42</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37963" y="2681015"/>
            <a:ext cx="5171693" cy="1477328"/>
          </a:xfrm>
          <a:prstGeom prst="rect">
            <a:avLst/>
          </a:prstGeom>
          <a:noFill/>
        </p:spPr>
        <p:txBody>
          <a:bodyPr wrap="square" rtlCol="0">
            <a:spAutoFit/>
          </a:bodyPr>
          <a:lstStyle/>
          <a:p>
            <a:pPr algn="ctr"/>
            <a:r>
              <a:rPr kumimoji="1" lang="ja-JP" altLang="en-US" sz="3600" dirty="0"/>
              <a:t>多元的評価の質問数は</a:t>
            </a:r>
            <a:endParaRPr kumimoji="1" lang="en-US" altLang="ja-JP" sz="3600" dirty="0"/>
          </a:p>
          <a:p>
            <a:pPr algn="ctr"/>
            <a:r>
              <a:rPr kumimoji="1" lang="ja-JP" altLang="en-US" sz="5400" dirty="0">
                <a:solidFill>
                  <a:srgbClr val="FF0000"/>
                </a:solidFill>
              </a:rPr>
              <a:t>線形増加</a:t>
            </a:r>
          </a:p>
        </p:txBody>
      </p:sp>
    </p:spTree>
    <p:extLst>
      <p:ext uri="{BB962C8B-B14F-4D97-AF65-F5344CB8AC3E}">
        <p14:creationId xmlns:p14="http://schemas.microsoft.com/office/powerpoint/2010/main" val="1537108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5313" y="216126"/>
            <a:ext cx="10058400" cy="1450757"/>
          </a:xfrm>
        </p:spPr>
        <p:txBody>
          <a:bodyPr/>
          <a:lstStyle/>
          <a:p>
            <a:r>
              <a:rPr kumimoji="1" lang="ja-JP" altLang="en-US" dirty="0"/>
              <a:t>５段階評価は信頼できない！</a:t>
            </a:r>
            <a:r>
              <a:rPr kumimoji="1" lang="en-US" altLang="ja-JP" dirty="0"/>
              <a:t>			</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255728089"/>
              </p:ext>
            </p:extLst>
          </p:nvPr>
        </p:nvGraphicFramePr>
        <p:xfrm>
          <a:off x="852197" y="1735152"/>
          <a:ext cx="9905999" cy="3948463"/>
        </p:xfrm>
        <a:graphic>
          <a:graphicData uri="http://schemas.openxmlformats.org/drawingml/2006/table">
            <a:tbl>
              <a:tblPr firstRow="1" bandRow="1">
                <a:tableStyleId>{C083E6E3-FA7D-4D7B-A595-EF9225AFEA82}</a:tableStyleId>
              </a:tblPr>
              <a:tblGrid>
                <a:gridCol w="2168265">
                  <a:extLst>
                    <a:ext uri="{9D8B030D-6E8A-4147-A177-3AD203B41FA5}">
                      <a16:colId xmlns:a16="http://schemas.microsoft.com/office/drawing/2014/main" val="1201197641"/>
                    </a:ext>
                  </a:extLst>
                </a:gridCol>
                <a:gridCol w="3500404">
                  <a:extLst>
                    <a:ext uri="{9D8B030D-6E8A-4147-A177-3AD203B41FA5}">
                      <a16:colId xmlns:a16="http://schemas.microsoft.com/office/drawing/2014/main" val="28291046"/>
                    </a:ext>
                  </a:extLst>
                </a:gridCol>
                <a:gridCol w="4237330">
                  <a:extLst>
                    <a:ext uri="{9D8B030D-6E8A-4147-A177-3AD203B41FA5}">
                      <a16:colId xmlns:a16="http://schemas.microsoft.com/office/drawing/2014/main" val="4292585357"/>
                    </a:ext>
                  </a:extLst>
                </a:gridCol>
              </a:tblGrid>
              <a:tr h="220094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22462102"/>
                  </a:ext>
                </a:extLst>
              </a:tr>
              <a:tr h="370840">
                <a:tc>
                  <a:txBody>
                    <a:bodyPr/>
                    <a:lstStyle/>
                    <a:p>
                      <a:r>
                        <a:rPr kumimoji="1" lang="ja-JP" altLang="en-US" dirty="0"/>
                        <a:t>ホテル名</a:t>
                      </a:r>
                      <a:endParaRPr kumimoji="1" lang="en-US" altLang="ja-JP"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59186003"/>
                  </a:ext>
                </a:extLst>
              </a:tr>
              <a:tr h="370840">
                <a:tc>
                  <a:txBody>
                    <a:bodyPr/>
                    <a:lstStyle/>
                    <a:p>
                      <a:r>
                        <a:rPr kumimoji="1" lang="ja-JP" altLang="en-US" dirty="0"/>
                        <a:t>一泊の価格</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00956845"/>
                  </a:ext>
                </a:extLst>
              </a:tr>
              <a:tr h="370840">
                <a:tc>
                  <a:txBody>
                    <a:bodyPr/>
                    <a:lstStyle/>
                    <a:p>
                      <a:r>
                        <a:rPr kumimoji="1" lang="ja-JP" altLang="en-US" dirty="0"/>
                        <a:t>宿泊した感想</a:t>
                      </a:r>
                    </a:p>
                  </a:txBody>
                  <a:tcPr/>
                </a:tc>
                <a:tc>
                  <a:txBody>
                    <a:bodyPr/>
                    <a:lstStyle/>
                    <a:p>
                      <a:endParaRPr kumimoji="1" lang="ja-JP" altLang="en-US" dirty="0"/>
                    </a:p>
                  </a:txBody>
                  <a:tcPr/>
                </a:tc>
                <a:tc>
                  <a:txBody>
                    <a:bodyPr/>
                    <a:lstStyle/>
                    <a:p>
                      <a:endParaRPr kumimoji="1" lang="en-US" altLang="ja-JP" dirty="0"/>
                    </a:p>
                    <a:p>
                      <a:endParaRPr kumimoji="1" lang="ja-JP" altLang="en-US" dirty="0"/>
                    </a:p>
                  </a:txBody>
                  <a:tcPr/>
                </a:tc>
                <a:extLst>
                  <a:ext uri="{0D108BD9-81ED-4DB2-BD59-A6C34878D82A}">
                    <a16:rowId xmlns:a16="http://schemas.microsoft.com/office/drawing/2014/main" val="1970416249"/>
                  </a:ext>
                </a:extLst>
              </a:tr>
              <a:tr h="331270">
                <a:tc>
                  <a:txBody>
                    <a:bodyPr/>
                    <a:lstStyle/>
                    <a:p>
                      <a:r>
                        <a:rPr kumimoji="1" lang="ja-JP" altLang="en-US" dirty="0"/>
                        <a:t>５段階評価</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502624134"/>
                  </a:ext>
                </a:extLst>
              </a:tr>
            </a:tbl>
          </a:graphicData>
        </a:graphic>
      </p:graphicFrame>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377" y="2327877"/>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175" y="2039638"/>
            <a:ext cx="1767525" cy="185635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81056" y="5365687"/>
            <a:ext cx="266328" cy="25436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0213" y="5365686"/>
            <a:ext cx="266328" cy="254365"/>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9370" y="5365686"/>
            <a:ext cx="266328" cy="25436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18527" y="5365685"/>
            <a:ext cx="266328" cy="254365"/>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97684" y="5365685"/>
            <a:ext cx="266328" cy="254365"/>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844595" y="5365684"/>
            <a:ext cx="266328" cy="254365"/>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184857" y="5365684"/>
            <a:ext cx="266328" cy="25436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43</a:t>
            </a:fld>
            <a:endParaRPr kumimoji="1" lang="ja-JP" altLang="en-US"/>
          </a:p>
        </p:txBody>
      </p:sp>
      <p:sp>
        <p:nvSpPr>
          <p:cNvPr id="4" name="テキスト ボックス 3"/>
          <p:cNvSpPr txBox="1"/>
          <p:nvPr/>
        </p:nvSpPr>
        <p:spPr>
          <a:xfrm>
            <a:off x="3068720" y="3984507"/>
            <a:ext cx="1873955" cy="369332"/>
          </a:xfrm>
          <a:prstGeom prst="rect">
            <a:avLst/>
          </a:prstGeom>
          <a:noFill/>
        </p:spPr>
        <p:txBody>
          <a:bodyPr wrap="square" rtlCol="0">
            <a:spAutoFit/>
          </a:bodyPr>
          <a:lstStyle/>
          <a:p>
            <a:pPr lvl="0" defTabSz="914400"/>
            <a:r>
              <a:rPr kumimoji="1" lang="ja-JP" altLang="en-US" dirty="0">
                <a:solidFill>
                  <a:srgbClr val="000000"/>
                </a:solidFill>
              </a:rPr>
              <a:t>梅ホテル</a:t>
            </a:r>
          </a:p>
        </p:txBody>
      </p:sp>
      <p:sp>
        <p:nvSpPr>
          <p:cNvPr id="15" name="テキスト ボックス 14"/>
          <p:cNvSpPr txBox="1"/>
          <p:nvPr/>
        </p:nvSpPr>
        <p:spPr>
          <a:xfrm>
            <a:off x="6537991" y="3960912"/>
            <a:ext cx="1145863" cy="369332"/>
          </a:xfrm>
          <a:prstGeom prst="rect">
            <a:avLst/>
          </a:prstGeom>
          <a:noFill/>
        </p:spPr>
        <p:txBody>
          <a:bodyPr wrap="square" rtlCol="0">
            <a:spAutoFit/>
          </a:bodyPr>
          <a:lstStyle/>
          <a:p>
            <a:pPr lvl="0" defTabSz="914400"/>
            <a:r>
              <a:rPr kumimoji="1" lang="ja-JP" altLang="en-US" dirty="0">
                <a:solidFill>
                  <a:srgbClr val="000000"/>
                </a:solidFill>
              </a:rPr>
              <a:t>松ホテル</a:t>
            </a:r>
          </a:p>
        </p:txBody>
      </p:sp>
      <p:sp>
        <p:nvSpPr>
          <p:cNvPr id="17" name="テキスト ボックス 16"/>
          <p:cNvSpPr txBox="1"/>
          <p:nvPr/>
        </p:nvSpPr>
        <p:spPr>
          <a:xfrm>
            <a:off x="3070261" y="4353839"/>
            <a:ext cx="948266" cy="369332"/>
          </a:xfrm>
          <a:prstGeom prst="rect">
            <a:avLst/>
          </a:prstGeom>
          <a:noFill/>
        </p:spPr>
        <p:txBody>
          <a:bodyPr wrap="square" rtlCol="0">
            <a:spAutoFit/>
          </a:bodyPr>
          <a:lstStyle/>
          <a:p>
            <a:pPr lvl="0" defTabSz="914400"/>
            <a:r>
              <a:rPr kumimoji="1" lang="ja-JP" altLang="en-US" dirty="0">
                <a:solidFill>
                  <a:srgbClr val="000000"/>
                </a:solidFill>
              </a:rPr>
              <a:t>４千円</a:t>
            </a:r>
          </a:p>
        </p:txBody>
      </p:sp>
      <p:sp>
        <p:nvSpPr>
          <p:cNvPr id="18" name="テキスト ボックス 17"/>
          <p:cNvSpPr txBox="1"/>
          <p:nvPr/>
        </p:nvSpPr>
        <p:spPr>
          <a:xfrm>
            <a:off x="6537991" y="4330244"/>
            <a:ext cx="846984" cy="369332"/>
          </a:xfrm>
          <a:prstGeom prst="rect">
            <a:avLst/>
          </a:prstGeom>
          <a:noFill/>
        </p:spPr>
        <p:txBody>
          <a:bodyPr wrap="square" rtlCol="0">
            <a:spAutoFit/>
          </a:bodyPr>
          <a:lstStyle/>
          <a:p>
            <a:r>
              <a:rPr kumimoji="1" lang="ja-JP" altLang="en-US" dirty="0">
                <a:solidFill>
                  <a:srgbClr val="000000"/>
                </a:solidFill>
              </a:rPr>
              <a:t>２万円</a:t>
            </a:r>
            <a:endParaRPr kumimoji="1" lang="ja-JP" altLang="en-US" dirty="0"/>
          </a:p>
        </p:txBody>
      </p:sp>
      <p:sp>
        <p:nvSpPr>
          <p:cNvPr id="19" name="テキスト ボックス 18"/>
          <p:cNvSpPr txBox="1"/>
          <p:nvPr/>
        </p:nvSpPr>
        <p:spPr>
          <a:xfrm>
            <a:off x="3068720" y="4719353"/>
            <a:ext cx="2698045" cy="646331"/>
          </a:xfrm>
          <a:prstGeom prst="rect">
            <a:avLst/>
          </a:prstGeom>
          <a:noFill/>
        </p:spPr>
        <p:txBody>
          <a:bodyPr wrap="square" rtlCol="0">
            <a:spAutoFit/>
          </a:bodyPr>
          <a:lstStyle/>
          <a:p>
            <a:pPr lvl="0" defTabSz="914400"/>
            <a:r>
              <a:rPr kumimoji="1" lang="ja-JP" altLang="en-US" dirty="0">
                <a:solidFill>
                  <a:srgbClr val="000000"/>
                </a:solidFill>
              </a:rPr>
              <a:t>価格の割に良いサービス</a:t>
            </a:r>
            <a:endParaRPr kumimoji="1" lang="en-US" altLang="ja-JP" dirty="0">
              <a:solidFill>
                <a:srgbClr val="000000"/>
              </a:solidFill>
            </a:endParaRPr>
          </a:p>
          <a:p>
            <a:pPr lvl="0" defTabSz="914400"/>
            <a:r>
              <a:rPr kumimoji="1" lang="ja-JP" altLang="en-US" dirty="0">
                <a:solidFill>
                  <a:srgbClr val="000000"/>
                </a:solidFill>
              </a:rPr>
              <a:t>（風呂トイレ別）</a:t>
            </a:r>
          </a:p>
        </p:txBody>
      </p:sp>
      <p:sp>
        <p:nvSpPr>
          <p:cNvPr id="20" name="テキスト ボックス 19"/>
          <p:cNvSpPr txBox="1"/>
          <p:nvPr/>
        </p:nvSpPr>
        <p:spPr>
          <a:xfrm>
            <a:off x="6537991" y="4719352"/>
            <a:ext cx="3435967" cy="646331"/>
          </a:xfrm>
          <a:prstGeom prst="rect">
            <a:avLst/>
          </a:prstGeom>
          <a:noFill/>
        </p:spPr>
        <p:txBody>
          <a:bodyPr wrap="square" rtlCol="0">
            <a:spAutoFit/>
          </a:bodyPr>
          <a:lstStyle/>
          <a:p>
            <a:pPr lvl="0" defTabSz="914400"/>
            <a:r>
              <a:rPr kumimoji="1" lang="ja-JP" altLang="en-US" dirty="0">
                <a:solidFill>
                  <a:srgbClr val="000000"/>
                </a:solidFill>
              </a:rPr>
              <a:t>価格の割にいまひとつ</a:t>
            </a:r>
            <a:r>
              <a:rPr kumimoji="1" lang="ja-JP" altLang="en-US" dirty="0" err="1">
                <a:solidFill>
                  <a:srgbClr val="000000"/>
                </a:solidFill>
              </a:rPr>
              <a:t>な</a:t>
            </a:r>
            <a:r>
              <a:rPr kumimoji="1" lang="ja-JP" altLang="en-US" dirty="0">
                <a:solidFill>
                  <a:srgbClr val="000000"/>
                </a:solidFill>
              </a:rPr>
              <a:t>サービス</a:t>
            </a:r>
            <a:endParaRPr kumimoji="1" lang="en-US" altLang="ja-JP" dirty="0">
              <a:solidFill>
                <a:srgbClr val="000000"/>
              </a:solidFill>
            </a:endParaRPr>
          </a:p>
          <a:p>
            <a:pPr lvl="0" defTabSz="914400"/>
            <a:r>
              <a:rPr kumimoji="1" lang="ja-JP" altLang="en-US" dirty="0">
                <a:solidFill>
                  <a:srgbClr val="000000"/>
                </a:solidFill>
              </a:rPr>
              <a:t>（アメニティが少ない）</a:t>
            </a:r>
          </a:p>
        </p:txBody>
      </p:sp>
    </p:spTree>
    <p:extLst>
      <p:ext uri="{BB962C8B-B14F-4D97-AF65-F5344CB8AC3E}">
        <p14:creationId xmlns:p14="http://schemas.microsoft.com/office/powerpoint/2010/main" val="666918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５段階評価は信頼できない！</a:t>
            </a:r>
            <a:r>
              <a:rPr kumimoji="1" lang="en-US" altLang="ja-JP" dirty="0"/>
              <a:t>			</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575" y="3432492"/>
            <a:ext cx="1568116" cy="156811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983" y="3288372"/>
            <a:ext cx="1767525" cy="1856355"/>
          </a:xfrm>
          <a:prstGeom prst="rect">
            <a:avLst/>
          </a:prstGeom>
        </p:spPr>
      </p:pic>
      <p:sp>
        <p:nvSpPr>
          <p:cNvPr id="9" name="山形 8"/>
          <p:cNvSpPr/>
          <p:nvPr/>
        </p:nvSpPr>
        <p:spPr>
          <a:xfrm rot="10800000">
            <a:off x="5422232" y="3288372"/>
            <a:ext cx="1636294" cy="1856355"/>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049" y="5381471"/>
            <a:ext cx="606450" cy="579207"/>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6400" y="5381472"/>
            <a:ext cx="606450" cy="579207"/>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545" y="5381471"/>
            <a:ext cx="606450" cy="579207"/>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058" y="5381470"/>
            <a:ext cx="606450" cy="579207"/>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751" y="5381472"/>
            <a:ext cx="606450" cy="579207"/>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255" y="5381472"/>
            <a:ext cx="606450" cy="579207"/>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95" y="5381470"/>
            <a:ext cx="606450" cy="579207"/>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770" y="5889427"/>
            <a:ext cx="7660433" cy="4588795"/>
          </a:xfrm>
          <a:prstGeom prst="rect">
            <a:avLst/>
          </a:prstGeom>
        </p:spPr>
      </p:pic>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44</a:t>
            </a:fld>
            <a:endParaRPr kumimoji="1" lang="ja-JP" altLang="en-US" dirty="0"/>
          </a:p>
        </p:txBody>
      </p:sp>
      <p:sp>
        <p:nvSpPr>
          <p:cNvPr id="4" name="テキスト ボックス 3"/>
          <p:cNvSpPr txBox="1"/>
          <p:nvPr/>
        </p:nvSpPr>
        <p:spPr>
          <a:xfrm>
            <a:off x="5761808" y="3893383"/>
            <a:ext cx="729343" cy="646331"/>
          </a:xfrm>
          <a:prstGeom prst="rect">
            <a:avLst/>
          </a:prstGeom>
          <a:noFill/>
        </p:spPr>
        <p:txBody>
          <a:bodyPr wrap="square" rtlCol="0">
            <a:spAutoFit/>
          </a:bodyPr>
          <a:lstStyle/>
          <a:p>
            <a:r>
              <a:rPr kumimoji="1" lang="en-US" altLang="ja-JP" sz="3600" dirty="0">
                <a:solidFill>
                  <a:srgbClr val="FF0000"/>
                </a:solidFill>
              </a:rPr>
              <a:t>VS</a:t>
            </a:r>
            <a:endParaRPr kumimoji="1" lang="ja-JP" altLang="en-US" sz="3600" dirty="0">
              <a:solidFill>
                <a:srgbClr val="FF0000"/>
              </a:solidFill>
            </a:endParaRPr>
          </a:p>
        </p:txBody>
      </p:sp>
      <p:sp>
        <p:nvSpPr>
          <p:cNvPr id="17" name="楕円 16"/>
          <p:cNvSpPr/>
          <p:nvPr/>
        </p:nvSpPr>
        <p:spPr>
          <a:xfrm>
            <a:off x="6542314" y="2427514"/>
            <a:ext cx="3528280" cy="372643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4462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7"/>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strVal val="#ppt_h"/>
                                          </p:val>
                                        </p:tav>
                                        <p:tav tm="100000">
                                          <p:val>
                                            <p:strVal val="#ppt_h"/>
                                          </p:val>
                                        </p:tav>
                                      </p:tavLst>
                                    </p:anim>
                                  </p:childTnLst>
                                </p:cTn>
                              </p:par>
                              <p:par>
                                <p:cTn id="60" presetID="1" presetClass="exit" presetSubtype="0" fill="hold" grpId="1" nodeType="with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1)">
                                      <p:cBhvr>
                                        <p:cTn id="6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4" grpId="1"/>
      <p:bldP spid="17" grpId="0" animBg="1"/>
      <p:bldP spid="1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なぜこのような問題が発生するか？</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５段階評価は</a:t>
            </a:r>
            <a:endParaRPr kumimoji="1" lang="en-US" altLang="ja-JP" sz="3600" dirty="0"/>
          </a:p>
          <a:p>
            <a:pPr marL="0" indent="0">
              <a:buNone/>
            </a:pPr>
            <a:endParaRPr kumimoji="1" lang="en-US" altLang="ja-JP" dirty="0"/>
          </a:p>
          <a:p>
            <a:pPr marL="0" indent="0" algn="ctr">
              <a:buNone/>
            </a:pPr>
            <a:r>
              <a:rPr lang="ja-JP" altLang="en-US" sz="5400" dirty="0"/>
              <a:t>推移性</a:t>
            </a:r>
            <a:endParaRPr lang="en-US" altLang="ja-JP" sz="5400" dirty="0"/>
          </a:p>
          <a:p>
            <a:pPr marL="0" indent="0" algn="ctr">
              <a:buNone/>
            </a:pPr>
            <a:r>
              <a:rPr lang="ja-JP" altLang="en-US" sz="3600" dirty="0"/>
              <a:t>（矛盾なく一列に並べることのできる性質）</a:t>
            </a:r>
            <a:endParaRPr lang="en-US" altLang="ja-JP" sz="3600" dirty="0"/>
          </a:p>
          <a:p>
            <a:pPr marL="0" indent="0">
              <a:buNone/>
            </a:pPr>
            <a:endParaRPr lang="en-US" altLang="ja-JP" dirty="0"/>
          </a:p>
          <a:p>
            <a:pPr marL="0" indent="0" algn="r">
              <a:buNone/>
            </a:pPr>
            <a:r>
              <a:rPr lang="ja-JP" altLang="en-US" sz="3600" dirty="0"/>
              <a:t>を満たしていないから</a:t>
            </a: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45</a:t>
            </a:fld>
            <a:endParaRPr kumimoji="1" lang="ja-JP" altLang="en-US"/>
          </a:p>
        </p:txBody>
      </p:sp>
    </p:spTree>
    <p:extLst>
      <p:ext uri="{BB962C8B-B14F-4D97-AF65-F5344CB8AC3E}">
        <p14:creationId xmlns:p14="http://schemas.microsoft.com/office/powerpoint/2010/main" val="2793207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130629" y="3535328"/>
            <a:ext cx="11919858" cy="4023360"/>
          </a:xfrm>
        </p:spPr>
        <p:txBody>
          <a:bodyPr>
            <a:normAutofit/>
          </a:bodyPr>
          <a:lstStyle/>
          <a:p>
            <a:pPr algn="ctr"/>
            <a:r>
              <a:rPr lang="ja-JP" altLang="en-US" sz="5400" dirty="0"/>
              <a:t>↓</a:t>
            </a:r>
            <a:endParaRPr lang="en-US" altLang="ja-JP" sz="5400" dirty="0"/>
          </a:p>
          <a:p>
            <a:pPr algn="ctr"/>
            <a:r>
              <a:rPr lang="ja-JP" altLang="en-US" sz="5400" dirty="0"/>
              <a:t>矛盾なく一列に並べることのできる性質</a:t>
            </a:r>
            <a:endParaRPr kumimoji="1" lang="ja-JP" altLang="en-US" sz="54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46</a:t>
            </a:fld>
            <a:endParaRPr kumimoji="1" lang="ja-JP" altLang="en-US"/>
          </a:p>
        </p:txBody>
      </p:sp>
      <p:sp>
        <p:nvSpPr>
          <p:cNvPr id="5" name="テキスト ボックス 4"/>
          <p:cNvSpPr txBox="1"/>
          <p:nvPr/>
        </p:nvSpPr>
        <p:spPr>
          <a:xfrm>
            <a:off x="3819878" y="2542016"/>
            <a:ext cx="4018844" cy="11428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5400" dirty="0">
                <a:solidFill>
                  <a:srgbClr val="000000">
                    <a:lumMod val="75000"/>
                    <a:lumOff val="25000"/>
                  </a:srgbClr>
                </a:solidFill>
              </a:rPr>
              <a:t>推移性</a:t>
            </a:r>
            <a:endParaRPr kumimoji="1" lang="en-US" altLang="ja-JP" sz="5400" dirty="0">
              <a:solidFill>
                <a:srgbClr val="000000">
                  <a:lumMod val="75000"/>
                  <a:lumOff val="25000"/>
                </a:srgbClr>
              </a:solidFill>
            </a:endParaRPr>
          </a:p>
          <a:p>
            <a:endParaRPr kumimoji="1" lang="ja-JP" altLang="en-US" dirty="0"/>
          </a:p>
        </p:txBody>
      </p:sp>
    </p:spTree>
    <p:extLst>
      <p:ext uri="{BB962C8B-B14F-4D97-AF65-F5344CB8AC3E}">
        <p14:creationId xmlns:p14="http://schemas.microsoft.com/office/powerpoint/2010/main" val="6681606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3" name="コンテンツ プレースホルダー 2"/>
          <p:cNvSpPr>
            <a:spLocks noGrp="1"/>
          </p:cNvSpPr>
          <p:nvPr>
            <p:ph idx="1"/>
          </p:nvPr>
        </p:nvSpPr>
        <p:spPr>
          <a:xfrm>
            <a:off x="871502" y="3478884"/>
            <a:ext cx="10058400" cy="4023360"/>
          </a:xfrm>
        </p:spPr>
        <p:txBody>
          <a:bodyPr>
            <a:normAutofit/>
          </a:bodyPr>
          <a:lstStyle/>
          <a:p>
            <a:pPr algn="ctr"/>
            <a:r>
              <a:rPr kumimoji="1" lang="ja-JP" altLang="en-US" sz="5400" dirty="0"/>
              <a:t>例：サラリーマンの序列</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47</a:t>
            </a:fld>
            <a:endParaRPr kumimoji="1" lang="ja-JP" altLang="en-US"/>
          </a:p>
        </p:txBody>
      </p:sp>
    </p:spTree>
    <p:extLst>
      <p:ext uri="{BB962C8B-B14F-4D97-AF65-F5344CB8AC3E}">
        <p14:creationId xmlns:p14="http://schemas.microsoft.com/office/powerpoint/2010/main" val="3056711982"/>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推移性とは？</a:t>
            </a:r>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48</a:t>
            </a:fld>
            <a:endParaRPr kumimoji="1" lang="ja-JP" altLang="en-US"/>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28" y="4413956"/>
            <a:ext cx="1723672" cy="1723672"/>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417" y="3146776"/>
            <a:ext cx="3227917" cy="3227917"/>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7252" y="2095500"/>
            <a:ext cx="4762500" cy="4762500"/>
          </a:xfrm>
          <a:prstGeom prst="rect">
            <a:avLst/>
          </a:prstGeom>
        </p:spPr>
      </p:pic>
      <p:sp>
        <p:nvSpPr>
          <p:cNvPr id="10" name="テキスト ボックス 9"/>
          <p:cNvSpPr txBox="1"/>
          <p:nvPr/>
        </p:nvSpPr>
        <p:spPr>
          <a:xfrm>
            <a:off x="1377597" y="3675942"/>
            <a:ext cx="1566333" cy="646331"/>
          </a:xfrm>
          <a:prstGeom prst="rect">
            <a:avLst/>
          </a:prstGeom>
          <a:noFill/>
        </p:spPr>
        <p:txBody>
          <a:bodyPr wrap="square" rtlCol="0">
            <a:spAutoFit/>
          </a:bodyPr>
          <a:lstStyle/>
          <a:p>
            <a:r>
              <a:rPr kumimoji="1" lang="ja-JP" altLang="en-US" sz="3600" dirty="0"/>
              <a:t>平社員</a:t>
            </a:r>
          </a:p>
        </p:txBody>
      </p:sp>
      <p:sp>
        <p:nvSpPr>
          <p:cNvPr id="11" name="テキスト ボックス 10"/>
          <p:cNvSpPr txBox="1"/>
          <p:nvPr/>
        </p:nvSpPr>
        <p:spPr>
          <a:xfrm>
            <a:off x="4808503" y="2500445"/>
            <a:ext cx="1140742" cy="646331"/>
          </a:xfrm>
          <a:prstGeom prst="rect">
            <a:avLst/>
          </a:prstGeom>
          <a:noFill/>
        </p:spPr>
        <p:txBody>
          <a:bodyPr wrap="square" rtlCol="0">
            <a:spAutoFit/>
          </a:bodyPr>
          <a:lstStyle/>
          <a:p>
            <a:r>
              <a:rPr kumimoji="1" lang="ja-JP" altLang="en-US" sz="3600" dirty="0"/>
              <a:t>課長</a:t>
            </a:r>
          </a:p>
        </p:txBody>
      </p:sp>
      <p:sp>
        <p:nvSpPr>
          <p:cNvPr id="12" name="テキスト ボックス 11"/>
          <p:cNvSpPr txBox="1"/>
          <p:nvPr/>
        </p:nvSpPr>
        <p:spPr>
          <a:xfrm>
            <a:off x="9452480" y="2060319"/>
            <a:ext cx="1212043" cy="646331"/>
          </a:xfrm>
          <a:prstGeom prst="rect">
            <a:avLst/>
          </a:prstGeom>
          <a:noFill/>
        </p:spPr>
        <p:txBody>
          <a:bodyPr wrap="square" rtlCol="0">
            <a:spAutoFit/>
          </a:bodyPr>
          <a:lstStyle/>
          <a:p>
            <a:r>
              <a:rPr kumimoji="1" lang="ja-JP" altLang="en-US" sz="3600" dirty="0"/>
              <a:t>部長</a:t>
            </a:r>
          </a:p>
        </p:txBody>
      </p:sp>
      <p:sp>
        <p:nvSpPr>
          <p:cNvPr id="13" name="山形 12"/>
          <p:cNvSpPr/>
          <p:nvPr/>
        </p:nvSpPr>
        <p:spPr>
          <a:xfrm rot="10800000">
            <a:off x="3183467" y="3826933"/>
            <a:ext cx="1016000" cy="164817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p:nvSpPr>
        <p:spPr>
          <a:xfrm rot="10800000">
            <a:off x="7135285" y="3364089"/>
            <a:ext cx="1489426" cy="2102573"/>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79276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097280" y="2117877"/>
            <a:ext cx="10058400" cy="4021666"/>
          </a:xfrm>
        </p:spPr>
        <p:txBody>
          <a:bodyPr>
            <a:normAutofit/>
          </a:bodyPr>
          <a:lstStyle/>
          <a:p>
            <a:pPr marL="0" indent="0" algn="ctr">
              <a:buNone/>
            </a:pPr>
            <a:r>
              <a:rPr lang="en-US" altLang="ja-JP" sz="3600" dirty="0"/>
              <a:t>5</a:t>
            </a:r>
            <a:r>
              <a:rPr lang="ja-JP" altLang="en-US" sz="3600" dirty="0"/>
              <a:t>段階評価システムの</a:t>
            </a:r>
            <a:r>
              <a:rPr lang="ja-JP" altLang="en-US" sz="3600" dirty="0">
                <a:solidFill>
                  <a:schemeClr val="accent2"/>
                </a:solidFill>
              </a:rPr>
              <a:t>欠点</a:t>
            </a:r>
            <a:endParaRPr lang="en-US" altLang="ja-JP" sz="3600" dirty="0">
              <a:solidFill>
                <a:schemeClr val="accent2"/>
              </a:solidFill>
            </a:endParaRPr>
          </a:p>
          <a:p>
            <a:pPr marL="0" indent="0" algn="ctr">
              <a:buNone/>
            </a:pPr>
            <a:r>
              <a:rPr lang="en-US" altLang="ja-JP" sz="1000" dirty="0"/>
              <a:t> </a:t>
            </a:r>
          </a:p>
          <a:p>
            <a:pPr marL="0" indent="0" algn="ctr">
              <a:buNone/>
            </a:pPr>
            <a:endParaRPr lang="en-US" altLang="ja-JP" sz="3600" dirty="0"/>
          </a:p>
          <a:p>
            <a:pPr marL="0" indent="0" algn="ctr">
              <a:buNone/>
            </a:pPr>
            <a:r>
              <a:rPr lang="ja-JP" altLang="en-US" sz="3600" dirty="0">
                <a:solidFill>
                  <a:srgbClr val="FF0000"/>
                </a:solidFill>
              </a:rPr>
              <a:t>矛盾した回答</a:t>
            </a:r>
            <a:r>
              <a:rPr lang="ja-JP" altLang="en-US" sz="3600" dirty="0"/>
              <a:t>を誘発する可能性がある点</a:t>
            </a:r>
            <a:endParaRPr lang="en-US" altLang="ja-JP" sz="3600" dirty="0"/>
          </a:p>
          <a:p>
            <a:pPr marL="0" indent="0" algn="ctr">
              <a:buNone/>
            </a:pPr>
            <a:r>
              <a:rPr lang="ja-JP" altLang="en-US" sz="3600" dirty="0">
                <a:solidFill>
                  <a:schemeClr val="tx1"/>
                </a:solidFill>
              </a:rPr>
              <a:t>（</a:t>
            </a:r>
            <a:r>
              <a:rPr lang="ja-JP" altLang="en-US" sz="3600" dirty="0">
                <a:solidFill>
                  <a:srgbClr val="FF0000"/>
                </a:solidFill>
              </a:rPr>
              <a:t>バイアス（偏り）</a:t>
            </a:r>
            <a:r>
              <a:rPr lang="ja-JP" altLang="en-US" sz="3600" dirty="0"/>
              <a:t>による影響を受けやすいため）</a:t>
            </a:r>
            <a:endParaRPr lang="en-US" altLang="ja-JP" sz="3600" dirty="0"/>
          </a:p>
          <a:p>
            <a:pPr marL="0" indent="0">
              <a:buNone/>
            </a:pPr>
            <a:endParaRPr lang="en-US" altLang="ja-JP" sz="3600" dirty="0"/>
          </a:p>
          <a:p>
            <a:pPr marL="0" indent="0">
              <a:buNone/>
            </a:pPr>
            <a:endParaRPr kumimoji="1" lang="en-US" altLang="ja-JP" sz="3600"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4</a:t>
            </a:fld>
            <a:r>
              <a:rPr kumimoji="1" lang="en-US" altLang="ja-JP" dirty="0"/>
              <a:t> /27</a:t>
            </a:r>
            <a:endParaRPr kumimoji="1" lang="ja-JP" altLang="en-US" dirty="0"/>
          </a:p>
        </p:txBody>
      </p:sp>
    </p:spTree>
    <p:extLst>
      <p:ext uri="{BB962C8B-B14F-4D97-AF65-F5344CB8AC3E}">
        <p14:creationId xmlns:p14="http://schemas.microsoft.com/office/powerpoint/2010/main" val="4217531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anim calcmode="lin" valueType="num">
                                      <p:cBhvr>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
        <p:nvSpPr>
          <p:cNvPr id="4" name="テキスト ボックス 3"/>
          <p:cNvSpPr txBox="1"/>
          <p:nvPr/>
        </p:nvSpPr>
        <p:spPr>
          <a:xfrm>
            <a:off x="1097280" y="3278070"/>
            <a:ext cx="10262062" cy="923330"/>
          </a:xfrm>
          <a:prstGeom prst="rect">
            <a:avLst/>
          </a:prstGeom>
          <a:noFill/>
        </p:spPr>
        <p:txBody>
          <a:bodyPr wrap="square" rtlCol="0">
            <a:spAutoFit/>
          </a:bodyPr>
          <a:lstStyle/>
          <a:p>
            <a:r>
              <a:rPr lang="ja-JP" altLang="en-US" sz="5400" dirty="0"/>
              <a:t>ボルダルールは推移性を満たす！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49</a:t>
            </a:fld>
            <a:endParaRPr kumimoji="1" lang="ja-JP" altLang="en-US"/>
          </a:p>
        </p:txBody>
      </p:sp>
    </p:spTree>
    <p:extLst>
      <p:ext uri="{BB962C8B-B14F-4D97-AF65-F5344CB8AC3E}">
        <p14:creationId xmlns:p14="http://schemas.microsoft.com/office/powerpoint/2010/main" val="3675356310"/>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07203163"/>
              </p:ext>
            </p:extLst>
          </p:nvPr>
        </p:nvGraphicFramePr>
        <p:xfrm>
          <a:off x="1097280"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tc>
                  <a:txBody>
                    <a:bodyPr/>
                    <a:lstStyle/>
                    <a:p>
                      <a:pPr algn="ctr"/>
                      <a:endParaRPr kumimoji="1" lang="ja-JP" altLang="en-US" sz="6000" dirty="0"/>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866355" y="322897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5" name="テキスト ボックス 4"/>
          <p:cNvSpPr txBox="1"/>
          <p:nvPr/>
        </p:nvSpPr>
        <p:spPr>
          <a:xfrm>
            <a:off x="6602412" y="4772023"/>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6" name="テキスト ボックス 5"/>
          <p:cNvSpPr txBox="1"/>
          <p:nvPr/>
        </p:nvSpPr>
        <p:spPr>
          <a:xfrm>
            <a:off x="9004696" y="4762498"/>
            <a:ext cx="1685925" cy="1015663"/>
          </a:xfrm>
          <a:prstGeom prst="rect">
            <a:avLst/>
          </a:prstGeom>
          <a:noFill/>
        </p:spPr>
        <p:txBody>
          <a:bodyPr wrap="square" rtlCol="0">
            <a:spAutoFit/>
          </a:bodyPr>
          <a:lstStyle/>
          <a:p>
            <a:pPr algn="ctr"/>
            <a:r>
              <a:rPr kumimoji="1" lang="ja-JP" altLang="en-US" sz="6000" dirty="0">
                <a:solidFill>
                  <a:srgbClr val="FF0000"/>
                </a:solidFill>
              </a:rPr>
              <a:t>梅</a:t>
            </a:r>
          </a:p>
        </p:txBody>
      </p:sp>
      <p:sp>
        <p:nvSpPr>
          <p:cNvPr id="7" name="テキスト ボックス 6"/>
          <p:cNvSpPr txBox="1"/>
          <p:nvPr/>
        </p:nvSpPr>
        <p:spPr>
          <a:xfrm>
            <a:off x="6602412" y="322897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8" name="テキスト ボックス 7"/>
          <p:cNvSpPr txBox="1"/>
          <p:nvPr/>
        </p:nvSpPr>
        <p:spPr>
          <a:xfrm>
            <a:off x="3878262" y="4772024"/>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9" name="テキスト ボックス 8"/>
          <p:cNvSpPr txBox="1"/>
          <p:nvPr/>
        </p:nvSpPr>
        <p:spPr>
          <a:xfrm>
            <a:off x="9004696" y="3228973"/>
            <a:ext cx="1685925" cy="1015663"/>
          </a:xfrm>
          <a:prstGeom prst="rect">
            <a:avLst/>
          </a:prstGeom>
          <a:noFill/>
        </p:spPr>
        <p:txBody>
          <a:bodyPr wrap="square" rtlCol="0">
            <a:spAutoFit/>
          </a:bodyPr>
          <a:lstStyle/>
          <a:p>
            <a:pPr algn="ctr"/>
            <a:r>
              <a:rPr kumimoji="1" lang="ja-JP" altLang="en-US" sz="6000" dirty="0">
                <a:solidFill>
                  <a:srgbClr val="00B050"/>
                </a:solidFill>
              </a:rPr>
              <a:t>松</a:t>
            </a:r>
          </a:p>
        </p:txBody>
      </p:sp>
      <p:sp>
        <p:nvSpPr>
          <p:cNvPr id="10" name="テキスト ボックス 9"/>
          <p:cNvSpPr txBox="1"/>
          <p:nvPr/>
        </p:nvSpPr>
        <p:spPr>
          <a:xfrm>
            <a:off x="1527177" y="3228973"/>
            <a:ext cx="1685925" cy="1015663"/>
          </a:xfrm>
          <a:prstGeom prst="rect">
            <a:avLst/>
          </a:prstGeom>
          <a:noFill/>
        </p:spPr>
        <p:txBody>
          <a:bodyPr wrap="square" rtlCol="0">
            <a:spAutoFit/>
          </a:bodyPr>
          <a:lstStyle/>
          <a:p>
            <a:pPr algn="ctr"/>
            <a:r>
              <a:rPr kumimoji="1" lang="ja-JP" altLang="en-US" sz="6000" dirty="0"/>
              <a:t>１位</a:t>
            </a:r>
          </a:p>
        </p:txBody>
      </p:sp>
      <p:sp>
        <p:nvSpPr>
          <p:cNvPr id="11" name="テキスト ボックス 10"/>
          <p:cNvSpPr txBox="1"/>
          <p:nvPr/>
        </p:nvSpPr>
        <p:spPr>
          <a:xfrm>
            <a:off x="1601787" y="4714869"/>
            <a:ext cx="1685925" cy="1015663"/>
          </a:xfrm>
          <a:prstGeom prst="rect">
            <a:avLst/>
          </a:prstGeom>
          <a:noFill/>
        </p:spPr>
        <p:txBody>
          <a:bodyPr wrap="square" rtlCol="0">
            <a:spAutoFit/>
          </a:bodyPr>
          <a:lstStyle/>
          <a:p>
            <a:pPr algn="ctr"/>
            <a:r>
              <a:rPr kumimoji="1" lang="ja-JP" altLang="en-US" sz="6000" dirty="0"/>
              <a:t>２位</a:t>
            </a:r>
          </a:p>
        </p:txBody>
      </p:sp>
      <p:sp>
        <p:nvSpPr>
          <p:cNvPr id="12" name="スライド番号プレースホルダー 11"/>
          <p:cNvSpPr>
            <a:spLocks noGrp="1"/>
          </p:cNvSpPr>
          <p:nvPr>
            <p:ph type="sldNum" sz="quarter" idx="12"/>
          </p:nvPr>
        </p:nvSpPr>
        <p:spPr/>
        <p:txBody>
          <a:bodyPr/>
          <a:lstStyle/>
          <a:p>
            <a:fld id="{80E840A7-A529-4127-8237-A9484F397FB9}" type="slidenum">
              <a:rPr kumimoji="1" lang="ja-JP" altLang="en-US" smtClean="0"/>
              <a:t>50</a:t>
            </a:fld>
            <a:endParaRPr kumimoji="1" lang="ja-JP" altLang="en-US"/>
          </a:p>
        </p:txBody>
      </p:sp>
      <p:sp>
        <p:nvSpPr>
          <p:cNvPr id="14" name="テキスト ボックス 13"/>
          <p:cNvSpPr txBox="1"/>
          <p:nvPr/>
        </p:nvSpPr>
        <p:spPr>
          <a:xfrm>
            <a:off x="3662142" y="1846263"/>
            <a:ext cx="2223911" cy="1292662"/>
          </a:xfrm>
          <a:prstGeom prst="rect">
            <a:avLst/>
          </a:prstGeom>
          <a:noFill/>
        </p:spPr>
        <p:txBody>
          <a:bodyPr wrap="square" rtlCol="0">
            <a:spAutoFit/>
          </a:bodyPr>
          <a:lstStyle/>
          <a:p>
            <a:pPr lvl="0" algn="ctr" defTabSz="914400"/>
            <a:r>
              <a:rPr kumimoji="1" lang="ja-JP" altLang="en-US" sz="6000" b="1" dirty="0">
                <a:solidFill>
                  <a:prstClr val="white"/>
                </a:solidFill>
              </a:rPr>
              <a:t>値段</a:t>
            </a:r>
          </a:p>
          <a:p>
            <a:endParaRPr kumimoji="1" lang="ja-JP" altLang="en-US" dirty="0"/>
          </a:p>
        </p:txBody>
      </p:sp>
      <p:sp>
        <p:nvSpPr>
          <p:cNvPr id="15" name="テキスト ボックス 14"/>
          <p:cNvSpPr txBox="1"/>
          <p:nvPr/>
        </p:nvSpPr>
        <p:spPr>
          <a:xfrm>
            <a:off x="5938660" y="1881861"/>
            <a:ext cx="2880255" cy="1292662"/>
          </a:xfrm>
          <a:prstGeom prst="rect">
            <a:avLst/>
          </a:prstGeom>
          <a:noFill/>
        </p:spPr>
        <p:txBody>
          <a:bodyPr wrap="square" rtlCol="0">
            <a:spAutoFit/>
          </a:bodyPr>
          <a:lstStyle/>
          <a:p>
            <a:pPr lvl="0" algn="ctr" defTabSz="914400"/>
            <a:r>
              <a:rPr kumimoji="1" lang="ja-JP" altLang="en-US" sz="6000" b="1" dirty="0">
                <a:solidFill>
                  <a:prstClr val="white"/>
                </a:solidFill>
              </a:rPr>
              <a:t>清潔感</a:t>
            </a:r>
          </a:p>
          <a:p>
            <a:endParaRPr kumimoji="1" lang="ja-JP" altLang="en-US" dirty="0"/>
          </a:p>
        </p:txBody>
      </p:sp>
      <p:sp>
        <p:nvSpPr>
          <p:cNvPr id="16" name="テキスト ボックス 15"/>
          <p:cNvSpPr txBox="1"/>
          <p:nvPr/>
        </p:nvSpPr>
        <p:spPr>
          <a:xfrm>
            <a:off x="8667661" y="1853522"/>
            <a:ext cx="2386806" cy="1292662"/>
          </a:xfrm>
          <a:prstGeom prst="rect">
            <a:avLst/>
          </a:prstGeom>
          <a:noFill/>
        </p:spPr>
        <p:txBody>
          <a:bodyPr wrap="square" rtlCol="0">
            <a:spAutoFit/>
          </a:bodyPr>
          <a:lstStyle/>
          <a:p>
            <a:pPr lvl="0" algn="ctr" defTabSz="914400"/>
            <a:r>
              <a:rPr kumimoji="1" lang="ja-JP" altLang="en-US" sz="6000" b="1" dirty="0">
                <a:solidFill>
                  <a:prstClr val="white"/>
                </a:solidFill>
              </a:rPr>
              <a:t>食事</a:t>
            </a:r>
          </a:p>
          <a:p>
            <a:endParaRPr kumimoji="1" lang="ja-JP" altLang="en-US" dirty="0"/>
          </a:p>
        </p:txBody>
      </p:sp>
      <p:sp>
        <p:nvSpPr>
          <p:cNvPr id="17" name="角丸四角形 16"/>
          <p:cNvSpPr/>
          <p:nvPr/>
        </p:nvSpPr>
        <p:spPr>
          <a:xfrm>
            <a:off x="3662142" y="1737360"/>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146282"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8650981" y="1737359"/>
            <a:ext cx="2444744" cy="4467497"/>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28731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heel(1)">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10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P spid="15" grpId="0"/>
      <p:bldP spid="16" grpId="0"/>
      <p:bldP spid="17" grpId="0" animBg="1"/>
      <p:bldP spid="17" grpId="1" animBg="1"/>
      <p:bldP spid="20" grpId="0" animBg="1"/>
      <p:bldP spid="20" grpId="1" animBg="1"/>
      <p:bldP spid="21" grpId="0" animBg="1"/>
      <p:bldP spid="2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lang="en-US" altLang="ja-JP" sz="3600" dirty="0"/>
          </a:p>
          <a:p>
            <a:pPr marL="0" indent="0" algn="ctr">
              <a:buNone/>
            </a:pPr>
            <a:r>
              <a:rPr lang="ja-JP" altLang="en-US" sz="5400" dirty="0"/>
              <a:t>得点＝</a:t>
            </a:r>
            <a:r>
              <a:rPr lang="zh-TW" altLang="en-US" sz="5400" dirty="0"/>
              <a:t>評価対象数＋ </a:t>
            </a:r>
            <a:r>
              <a:rPr lang="en-US" altLang="zh-TW" sz="5400" dirty="0"/>
              <a:t>1-</a:t>
            </a:r>
            <a:r>
              <a:rPr lang="zh-TW" altLang="en-US" sz="5400" dirty="0"/>
              <a:t>順位</a:t>
            </a:r>
            <a:endParaRPr lang="en-US" altLang="zh-TW" sz="5400" dirty="0"/>
          </a:p>
          <a:p>
            <a:endParaRPr lang="en-US" altLang="ja-JP" dirty="0"/>
          </a:p>
          <a:p>
            <a:endParaRPr lang="en-US" altLang="ja-JP" dirty="0"/>
          </a:p>
          <a:p>
            <a:endParaRPr lang="en-US" altLang="ja-JP" dirty="0"/>
          </a:p>
        </p:txBody>
      </p:sp>
      <p:sp>
        <p:nvSpPr>
          <p:cNvPr id="4" name="テキスト ボックス 3"/>
          <p:cNvSpPr txBox="1"/>
          <p:nvPr/>
        </p:nvSpPr>
        <p:spPr>
          <a:xfrm>
            <a:off x="1638300" y="4864562"/>
            <a:ext cx="9301843" cy="923330"/>
          </a:xfrm>
          <a:prstGeom prst="rect">
            <a:avLst/>
          </a:prstGeom>
          <a:noFill/>
        </p:spPr>
        <p:txBody>
          <a:bodyPr wrap="square" rtlCol="0">
            <a:spAutoFit/>
          </a:bodyPr>
          <a:lstStyle/>
          <a:p>
            <a:r>
              <a:rPr lang="ja-JP" altLang="en-US" sz="5400" dirty="0"/>
              <a:t>いい順位であるほど高い得点</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51</a:t>
            </a:fld>
            <a:endParaRPr kumimoji="1" lang="ja-JP" altLang="en-US"/>
          </a:p>
        </p:txBody>
      </p:sp>
      <p:sp>
        <p:nvSpPr>
          <p:cNvPr id="6" name="下矢印 5"/>
          <p:cNvSpPr/>
          <p:nvPr/>
        </p:nvSpPr>
        <p:spPr>
          <a:xfrm>
            <a:off x="4800600" y="3461657"/>
            <a:ext cx="2122714" cy="105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8602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nvPr>
        </p:nvGraphicFramePr>
        <p:xfrm>
          <a:off x="1096963" y="1846263"/>
          <a:ext cx="10058400" cy="4145909"/>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236408328"/>
                    </a:ext>
                  </a:extLst>
                </a:gridCol>
                <a:gridCol w="2514600">
                  <a:extLst>
                    <a:ext uri="{9D8B030D-6E8A-4147-A177-3AD203B41FA5}">
                      <a16:colId xmlns:a16="http://schemas.microsoft.com/office/drawing/2014/main" val="2415921738"/>
                    </a:ext>
                  </a:extLst>
                </a:gridCol>
                <a:gridCol w="2514600">
                  <a:extLst>
                    <a:ext uri="{9D8B030D-6E8A-4147-A177-3AD203B41FA5}">
                      <a16:colId xmlns:a16="http://schemas.microsoft.com/office/drawing/2014/main" val="3766600513"/>
                    </a:ext>
                  </a:extLst>
                </a:gridCol>
                <a:gridCol w="2514600">
                  <a:extLst>
                    <a:ext uri="{9D8B030D-6E8A-4147-A177-3AD203B41FA5}">
                      <a16:colId xmlns:a16="http://schemas.microsoft.com/office/drawing/2014/main" val="2084295231"/>
                    </a:ext>
                  </a:extLst>
                </a:gridCol>
              </a:tblGrid>
              <a:tr h="1106487">
                <a:tc>
                  <a:txBody>
                    <a:bodyPr/>
                    <a:lstStyle/>
                    <a:p>
                      <a:pPr algn="ctr"/>
                      <a:endParaRPr kumimoji="1" lang="ja-JP" altLang="en-US" sz="6000" dirty="0"/>
                    </a:p>
                  </a:txBody>
                  <a:tcPr marL="87465" marR="87465"/>
                </a:tc>
                <a:tc>
                  <a:txBody>
                    <a:bodyPr/>
                    <a:lstStyle/>
                    <a:p>
                      <a:pPr algn="ctr"/>
                      <a:r>
                        <a:rPr kumimoji="1" lang="ja-JP" altLang="en-US" sz="6000" dirty="0"/>
                        <a:t>値段</a:t>
                      </a:r>
                    </a:p>
                  </a:txBody>
                  <a:tcPr marL="87465" marR="87465"/>
                </a:tc>
                <a:tc>
                  <a:txBody>
                    <a:bodyPr/>
                    <a:lstStyle/>
                    <a:p>
                      <a:pPr algn="ctr"/>
                      <a:r>
                        <a:rPr kumimoji="1" lang="ja-JP" altLang="en-US" sz="6000" dirty="0"/>
                        <a:t>清潔感</a:t>
                      </a:r>
                    </a:p>
                  </a:txBody>
                  <a:tcPr marL="87465" marR="87465"/>
                </a:tc>
                <a:tc>
                  <a:txBody>
                    <a:bodyPr/>
                    <a:lstStyle/>
                    <a:p>
                      <a:pPr algn="ctr"/>
                      <a:r>
                        <a:rPr kumimoji="1" lang="ja-JP" altLang="en-US" sz="6000" dirty="0"/>
                        <a:t>食事</a:t>
                      </a:r>
                    </a:p>
                  </a:txBody>
                  <a:tcPr marL="87465" marR="87465"/>
                </a:tc>
                <a:extLst>
                  <a:ext uri="{0D108BD9-81ED-4DB2-BD59-A6C34878D82A}">
                    <a16:rowId xmlns:a16="http://schemas.microsoft.com/office/drawing/2014/main" val="1074658984"/>
                  </a:ext>
                </a:extLst>
              </a:tr>
              <a:tr h="1519711">
                <a:tc>
                  <a:txBody>
                    <a:bodyPr/>
                    <a:lstStyle/>
                    <a:p>
                      <a:pPr algn="ctr"/>
                      <a:endParaRPr kumimoji="1" lang="ja-JP" altLang="en-US" sz="6000" dirty="0"/>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00B050"/>
                        </a:solidFill>
                      </a:endParaRPr>
                    </a:p>
                  </a:txBody>
                  <a:tcPr marL="87465" marR="87465"/>
                </a:tc>
                <a:extLst>
                  <a:ext uri="{0D108BD9-81ED-4DB2-BD59-A6C34878D82A}">
                    <a16:rowId xmlns:a16="http://schemas.microsoft.com/office/drawing/2014/main" val="221181118"/>
                  </a:ext>
                </a:extLst>
              </a:tr>
              <a:tr h="1519711">
                <a:tc>
                  <a:txBody>
                    <a:bodyPr/>
                    <a:lstStyle/>
                    <a:p>
                      <a:pPr algn="ctr"/>
                      <a:endParaRPr kumimoji="1" lang="en-US" altLang="ja-JP" sz="6000" dirty="0"/>
                    </a:p>
                  </a:txBody>
                  <a:tcPr marL="87465" marR="87465"/>
                </a:tc>
                <a:tc>
                  <a:txBody>
                    <a:bodyPr/>
                    <a:lstStyle/>
                    <a:p>
                      <a:pPr algn="ctr"/>
                      <a:endParaRPr kumimoji="1" lang="ja-JP" altLang="en-US" sz="6000" dirty="0">
                        <a:solidFill>
                          <a:srgbClr val="00B050"/>
                        </a:solidFill>
                      </a:endParaRPr>
                    </a:p>
                  </a:txBody>
                  <a:tcPr marL="87465" marR="87465"/>
                </a:tc>
                <a:tc>
                  <a:txBody>
                    <a:bodyPr/>
                    <a:lstStyle/>
                    <a:p>
                      <a:pPr algn="ctr"/>
                      <a:endParaRPr kumimoji="1" lang="ja-JP" altLang="en-US" sz="6000" dirty="0">
                        <a:solidFill>
                          <a:srgbClr val="FF0000"/>
                        </a:solidFill>
                      </a:endParaRPr>
                    </a:p>
                  </a:txBody>
                  <a:tcPr marL="87465" marR="87465"/>
                </a:tc>
                <a:tc>
                  <a:txBody>
                    <a:bodyPr/>
                    <a:lstStyle/>
                    <a:p>
                      <a:pPr algn="ctr"/>
                      <a:endParaRPr kumimoji="1" lang="ja-JP" altLang="en-US" sz="6000" dirty="0">
                        <a:solidFill>
                          <a:srgbClr val="FF0000"/>
                        </a:solidFill>
                      </a:endParaRPr>
                    </a:p>
                  </a:txBody>
                  <a:tcPr marL="87465" marR="87465"/>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3189688" y="3194078"/>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5" name="テキスト ボックス 4"/>
          <p:cNvSpPr txBox="1"/>
          <p:nvPr/>
        </p:nvSpPr>
        <p:spPr>
          <a:xfrm>
            <a:off x="5673077" y="4714869"/>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6" name="テキスト ボックス 5"/>
          <p:cNvSpPr txBox="1"/>
          <p:nvPr/>
        </p:nvSpPr>
        <p:spPr>
          <a:xfrm>
            <a:off x="8394168" y="4784164"/>
            <a:ext cx="1685925" cy="923330"/>
          </a:xfrm>
          <a:prstGeom prst="rect">
            <a:avLst/>
          </a:prstGeom>
          <a:noFill/>
        </p:spPr>
        <p:txBody>
          <a:bodyPr wrap="square" rtlCol="0">
            <a:spAutoFit/>
          </a:bodyPr>
          <a:lstStyle/>
          <a:p>
            <a:pPr algn="ctr"/>
            <a:r>
              <a:rPr kumimoji="1" lang="ja-JP" altLang="en-US" sz="5400" dirty="0">
                <a:solidFill>
                  <a:srgbClr val="FF0000"/>
                </a:solidFill>
              </a:rPr>
              <a:t>梅</a:t>
            </a:r>
          </a:p>
        </p:txBody>
      </p:sp>
      <p:sp>
        <p:nvSpPr>
          <p:cNvPr id="7" name="テキスト ボックス 6"/>
          <p:cNvSpPr txBox="1"/>
          <p:nvPr/>
        </p:nvSpPr>
        <p:spPr>
          <a:xfrm>
            <a:off x="5695161" y="322897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8" name="テキスト ボックス 7"/>
          <p:cNvSpPr txBox="1"/>
          <p:nvPr/>
        </p:nvSpPr>
        <p:spPr>
          <a:xfrm>
            <a:off x="3259137" y="4648199"/>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9" name="テキスト ボックス 8"/>
          <p:cNvSpPr txBox="1"/>
          <p:nvPr/>
        </p:nvSpPr>
        <p:spPr>
          <a:xfrm>
            <a:off x="8314132" y="3218863"/>
            <a:ext cx="1685925" cy="923330"/>
          </a:xfrm>
          <a:prstGeom prst="rect">
            <a:avLst/>
          </a:prstGeom>
          <a:noFill/>
        </p:spPr>
        <p:txBody>
          <a:bodyPr wrap="square" rtlCol="0">
            <a:spAutoFit/>
          </a:bodyPr>
          <a:lstStyle/>
          <a:p>
            <a:pPr algn="ctr"/>
            <a:r>
              <a:rPr kumimoji="1" lang="ja-JP" altLang="en-US" sz="5400" dirty="0">
                <a:solidFill>
                  <a:srgbClr val="00B050"/>
                </a:solidFill>
              </a:rPr>
              <a:t>松</a:t>
            </a:r>
          </a:p>
        </p:txBody>
      </p:sp>
      <p:sp>
        <p:nvSpPr>
          <p:cNvPr id="10" name="テキスト ボックス 9"/>
          <p:cNvSpPr txBox="1"/>
          <p:nvPr/>
        </p:nvSpPr>
        <p:spPr>
          <a:xfrm>
            <a:off x="1527177" y="3228973"/>
            <a:ext cx="1685925" cy="923330"/>
          </a:xfrm>
          <a:prstGeom prst="rect">
            <a:avLst/>
          </a:prstGeom>
          <a:noFill/>
        </p:spPr>
        <p:txBody>
          <a:bodyPr wrap="square" rtlCol="0">
            <a:spAutoFit/>
          </a:bodyPr>
          <a:lstStyle/>
          <a:p>
            <a:pPr algn="ctr"/>
            <a:r>
              <a:rPr kumimoji="1" lang="ja-JP" altLang="en-US" sz="5400" dirty="0"/>
              <a:t>１位</a:t>
            </a:r>
          </a:p>
        </p:txBody>
      </p:sp>
      <p:sp>
        <p:nvSpPr>
          <p:cNvPr id="11" name="テキスト ボックス 10"/>
          <p:cNvSpPr txBox="1"/>
          <p:nvPr/>
        </p:nvSpPr>
        <p:spPr>
          <a:xfrm>
            <a:off x="1601787" y="4714869"/>
            <a:ext cx="1685925" cy="923330"/>
          </a:xfrm>
          <a:prstGeom prst="rect">
            <a:avLst/>
          </a:prstGeom>
          <a:noFill/>
        </p:spPr>
        <p:txBody>
          <a:bodyPr wrap="square" rtlCol="0">
            <a:spAutoFit/>
          </a:bodyPr>
          <a:lstStyle/>
          <a:p>
            <a:pPr algn="ctr"/>
            <a:r>
              <a:rPr kumimoji="1" lang="ja-JP" altLang="en-US" sz="5400" dirty="0"/>
              <a:t>２位</a:t>
            </a:r>
          </a:p>
        </p:txBody>
      </p:sp>
      <p:sp>
        <p:nvSpPr>
          <p:cNvPr id="12" name="テキスト ボックス 11"/>
          <p:cNvSpPr txBox="1"/>
          <p:nvPr/>
        </p:nvSpPr>
        <p:spPr>
          <a:xfrm>
            <a:off x="4229401" y="3194078"/>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２点</a:t>
            </a:r>
            <a:r>
              <a:rPr kumimoji="1" lang="en-US" altLang="ja-JP" sz="5400" dirty="0">
                <a:solidFill>
                  <a:srgbClr val="FF0000"/>
                </a:solidFill>
              </a:rPr>
              <a:t>)</a:t>
            </a:r>
            <a:endParaRPr kumimoji="1" lang="ja-JP" altLang="en-US" sz="5400" dirty="0">
              <a:solidFill>
                <a:srgbClr val="FF0000"/>
              </a:solidFill>
            </a:endParaRPr>
          </a:p>
        </p:txBody>
      </p:sp>
      <p:sp>
        <p:nvSpPr>
          <p:cNvPr id="14" name="テキスト ボックス 13"/>
          <p:cNvSpPr txBox="1"/>
          <p:nvPr/>
        </p:nvSpPr>
        <p:spPr>
          <a:xfrm>
            <a:off x="9315150" y="3218276"/>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5" name="テキスト ボックス 14"/>
          <p:cNvSpPr txBox="1"/>
          <p:nvPr/>
        </p:nvSpPr>
        <p:spPr>
          <a:xfrm>
            <a:off x="6693248" y="3208753"/>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２点</a:t>
            </a:r>
            <a:r>
              <a:rPr kumimoji="1" lang="en-US" altLang="ja-JP" sz="5400" dirty="0">
                <a:solidFill>
                  <a:srgbClr val="00B050"/>
                </a:solidFill>
              </a:rPr>
              <a:t>)</a:t>
            </a:r>
            <a:endParaRPr kumimoji="1" lang="ja-JP" altLang="en-US" sz="5400" dirty="0">
              <a:solidFill>
                <a:srgbClr val="00B050"/>
              </a:solidFill>
            </a:endParaRPr>
          </a:p>
        </p:txBody>
      </p:sp>
      <p:sp>
        <p:nvSpPr>
          <p:cNvPr id="16" name="テキスト ボックス 15"/>
          <p:cNvSpPr txBox="1"/>
          <p:nvPr/>
        </p:nvSpPr>
        <p:spPr>
          <a:xfrm>
            <a:off x="9344991" y="4720940"/>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7" name="テキスト ボックス 16"/>
          <p:cNvSpPr txBox="1"/>
          <p:nvPr/>
        </p:nvSpPr>
        <p:spPr>
          <a:xfrm>
            <a:off x="6708243" y="4714869"/>
            <a:ext cx="2002036" cy="923330"/>
          </a:xfrm>
          <a:prstGeom prst="rect">
            <a:avLst/>
          </a:prstGeom>
          <a:noFill/>
        </p:spPr>
        <p:txBody>
          <a:bodyPr wrap="square" rtlCol="0">
            <a:spAutoFit/>
          </a:bodyPr>
          <a:lstStyle/>
          <a:p>
            <a:pPr algn="ctr"/>
            <a:r>
              <a:rPr kumimoji="1" lang="en-US" altLang="ja-JP" sz="5400" dirty="0">
                <a:solidFill>
                  <a:srgbClr val="FF0000"/>
                </a:solidFill>
              </a:rPr>
              <a:t>(</a:t>
            </a:r>
            <a:r>
              <a:rPr kumimoji="1" lang="ja-JP" altLang="en-US" sz="5400" dirty="0">
                <a:solidFill>
                  <a:srgbClr val="FF0000"/>
                </a:solidFill>
              </a:rPr>
              <a:t>１点</a:t>
            </a:r>
            <a:r>
              <a:rPr kumimoji="1" lang="en-US" altLang="ja-JP" sz="5400" dirty="0">
                <a:solidFill>
                  <a:srgbClr val="FF0000"/>
                </a:solidFill>
              </a:rPr>
              <a:t>)</a:t>
            </a:r>
            <a:endParaRPr kumimoji="1" lang="ja-JP" altLang="en-US" sz="5400" dirty="0">
              <a:solidFill>
                <a:srgbClr val="FF0000"/>
              </a:solidFill>
            </a:endParaRPr>
          </a:p>
        </p:txBody>
      </p:sp>
      <p:sp>
        <p:nvSpPr>
          <p:cNvPr id="18" name="テキスト ボックス 17"/>
          <p:cNvSpPr txBox="1"/>
          <p:nvPr/>
        </p:nvSpPr>
        <p:spPr>
          <a:xfrm>
            <a:off x="4263160" y="4648199"/>
            <a:ext cx="2002036" cy="923330"/>
          </a:xfrm>
          <a:prstGeom prst="rect">
            <a:avLst/>
          </a:prstGeom>
          <a:noFill/>
        </p:spPr>
        <p:txBody>
          <a:bodyPr wrap="square" rtlCol="0">
            <a:spAutoFit/>
          </a:bodyPr>
          <a:lstStyle/>
          <a:p>
            <a:pPr algn="ctr"/>
            <a:r>
              <a:rPr kumimoji="1" lang="en-US" altLang="ja-JP" sz="5400" dirty="0">
                <a:solidFill>
                  <a:srgbClr val="00B050"/>
                </a:solidFill>
              </a:rPr>
              <a:t>(</a:t>
            </a:r>
            <a:r>
              <a:rPr kumimoji="1" lang="ja-JP" altLang="en-US" sz="5400" dirty="0">
                <a:solidFill>
                  <a:srgbClr val="00B050"/>
                </a:solidFill>
              </a:rPr>
              <a:t>１点</a:t>
            </a:r>
            <a:r>
              <a:rPr kumimoji="1" lang="en-US" altLang="ja-JP" sz="5400" dirty="0">
                <a:solidFill>
                  <a:srgbClr val="00B050"/>
                </a:solidFill>
              </a:rPr>
              <a:t>)</a:t>
            </a:r>
            <a:endParaRPr kumimoji="1" lang="ja-JP" altLang="en-US" sz="5400" dirty="0">
              <a:solidFill>
                <a:srgbClr val="00B050"/>
              </a:solidFill>
            </a:endParaRPr>
          </a:p>
        </p:txBody>
      </p:sp>
      <p:sp>
        <p:nvSpPr>
          <p:cNvPr id="13" name="スライド番号プレースホルダー 12"/>
          <p:cNvSpPr>
            <a:spLocks noGrp="1"/>
          </p:cNvSpPr>
          <p:nvPr>
            <p:ph type="sldNum" sz="quarter" idx="12"/>
          </p:nvPr>
        </p:nvSpPr>
        <p:spPr/>
        <p:txBody>
          <a:bodyPr/>
          <a:lstStyle/>
          <a:p>
            <a:fld id="{80E840A7-A529-4127-8237-A9484F397FB9}" type="slidenum">
              <a:rPr kumimoji="1" lang="ja-JP" altLang="en-US" smtClean="0"/>
              <a:t>52</a:t>
            </a:fld>
            <a:endParaRPr kumimoji="1" lang="ja-JP" altLang="en-US"/>
          </a:p>
        </p:txBody>
      </p:sp>
    </p:spTree>
    <p:extLst>
      <p:ext uri="{BB962C8B-B14F-4D97-AF65-F5344CB8AC3E}">
        <p14:creationId xmlns:p14="http://schemas.microsoft.com/office/powerpoint/2010/main" val="1358389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down)">
                                      <p:cBhvr>
                                        <p:cTn id="10" dur="500"/>
                                        <p:tgtEl>
                                          <p:spTgt spid="15">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down)">
                                      <p:cBhvr>
                                        <p:cTn id="21" dur="500"/>
                                        <p:tgtEl>
                                          <p:spTgt spid="17">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ボルダルールとは？</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2470362036"/>
              </p:ext>
            </p:extLst>
          </p:nvPr>
        </p:nvGraphicFramePr>
        <p:xfrm>
          <a:off x="847717" y="1825623"/>
          <a:ext cx="6296032" cy="4250848"/>
        </p:xfrm>
        <a:graphic>
          <a:graphicData uri="http://schemas.openxmlformats.org/drawingml/2006/table">
            <a:tbl>
              <a:tblPr firstRow="1" bandRow="1">
                <a:tableStyleId>{5C22544A-7EE6-4342-B048-85BDC9FD1C3A}</a:tableStyleId>
              </a:tblPr>
              <a:tblGrid>
                <a:gridCol w="1574008">
                  <a:extLst>
                    <a:ext uri="{9D8B030D-6E8A-4147-A177-3AD203B41FA5}">
                      <a16:colId xmlns:a16="http://schemas.microsoft.com/office/drawing/2014/main" val="1236408328"/>
                    </a:ext>
                  </a:extLst>
                </a:gridCol>
                <a:gridCol w="1574008">
                  <a:extLst>
                    <a:ext uri="{9D8B030D-6E8A-4147-A177-3AD203B41FA5}">
                      <a16:colId xmlns:a16="http://schemas.microsoft.com/office/drawing/2014/main" val="2415921738"/>
                    </a:ext>
                  </a:extLst>
                </a:gridCol>
                <a:gridCol w="1574008">
                  <a:extLst>
                    <a:ext uri="{9D8B030D-6E8A-4147-A177-3AD203B41FA5}">
                      <a16:colId xmlns:a16="http://schemas.microsoft.com/office/drawing/2014/main" val="3766600513"/>
                    </a:ext>
                  </a:extLst>
                </a:gridCol>
                <a:gridCol w="1574008">
                  <a:extLst>
                    <a:ext uri="{9D8B030D-6E8A-4147-A177-3AD203B41FA5}">
                      <a16:colId xmlns:a16="http://schemas.microsoft.com/office/drawing/2014/main" val="2084295231"/>
                    </a:ext>
                  </a:extLst>
                </a:gridCol>
              </a:tblGrid>
              <a:tr h="993777">
                <a:tc>
                  <a:txBody>
                    <a:bodyPr/>
                    <a:lstStyle/>
                    <a:p>
                      <a:pPr algn="ctr"/>
                      <a:endParaRPr kumimoji="1" lang="ja-JP" altLang="en-US" sz="3600" dirty="0"/>
                    </a:p>
                  </a:txBody>
                  <a:tcPr/>
                </a:tc>
                <a:tc>
                  <a:txBody>
                    <a:bodyPr/>
                    <a:lstStyle/>
                    <a:p>
                      <a:pPr algn="ctr"/>
                      <a:r>
                        <a:rPr kumimoji="1" lang="ja-JP" altLang="en-US" sz="3600" dirty="0"/>
                        <a:t>値段</a:t>
                      </a:r>
                    </a:p>
                  </a:txBody>
                  <a:tcPr/>
                </a:tc>
                <a:tc>
                  <a:txBody>
                    <a:bodyPr/>
                    <a:lstStyle/>
                    <a:p>
                      <a:pPr algn="ctr"/>
                      <a:r>
                        <a:rPr kumimoji="1" lang="ja-JP" altLang="en-US" sz="3600" dirty="0"/>
                        <a:t>清潔感</a:t>
                      </a:r>
                    </a:p>
                  </a:txBody>
                  <a:tcPr/>
                </a:tc>
                <a:tc>
                  <a:txBody>
                    <a:bodyPr/>
                    <a:lstStyle/>
                    <a:p>
                      <a:pPr algn="ctr"/>
                      <a:r>
                        <a:rPr kumimoji="1" lang="ja-JP" altLang="en-US" sz="3600" dirty="0"/>
                        <a:t>食事</a:t>
                      </a:r>
                    </a:p>
                  </a:txBody>
                  <a:tcPr/>
                </a:tc>
                <a:extLst>
                  <a:ext uri="{0D108BD9-81ED-4DB2-BD59-A6C34878D82A}">
                    <a16:rowId xmlns:a16="http://schemas.microsoft.com/office/drawing/2014/main" val="1074658984"/>
                  </a:ext>
                </a:extLst>
              </a:tr>
              <a:tr h="1519711">
                <a:tc>
                  <a:txBody>
                    <a:bodyPr/>
                    <a:lstStyle/>
                    <a:p>
                      <a:pPr algn="ctr"/>
                      <a:r>
                        <a:rPr kumimoji="1" lang="ja-JP" altLang="en-US" sz="3600" dirty="0"/>
                        <a:t>１位</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2</a:t>
                      </a:r>
                      <a:r>
                        <a:rPr kumimoji="1" lang="ja-JP" altLang="en-US" sz="3600" dirty="0">
                          <a:solidFill>
                            <a:srgbClr val="FF0000"/>
                          </a:solidFill>
                        </a:rPr>
                        <a:t>点</a:t>
                      </a:r>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dirty="0">
                          <a:solidFill>
                            <a:srgbClr val="00B050"/>
                          </a:solidFill>
                        </a:rPr>
                        <a:t>2</a:t>
                      </a:r>
                      <a:r>
                        <a:rPr kumimoji="1" lang="ja-JP" altLang="en-US" sz="3600" dirty="0">
                          <a:solidFill>
                            <a:srgbClr val="00B050"/>
                          </a:solidFill>
                        </a:rPr>
                        <a:t>点</a:t>
                      </a:r>
                    </a:p>
                    <a:p>
                      <a:pPr algn="ctr"/>
                      <a:endParaRPr kumimoji="1" lang="ja-JP" altLang="en-US" sz="3600" dirty="0"/>
                    </a:p>
                  </a:txBody>
                  <a:tcPr/>
                </a:tc>
                <a:extLst>
                  <a:ext uri="{0D108BD9-81ED-4DB2-BD59-A6C34878D82A}">
                    <a16:rowId xmlns:a16="http://schemas.microsoft.com/office/drawing/2014/main" val="221181118"/>
                  </a:ext>
                </a:extLst>
              </a:tr>
              <a:tr h="1519711">
                <a:tc>
                  <a:txBody>
                    <a:bodyPr/>
                    <a:lstStyle/>
                    <a:p>
                      <a:pPr algn="ctr"/>
                      <a:r>
                        <a:rPr kumimoji="1" lang="ja-JP" altLang="en-US" sz="3600" dirty="0"/>
                        <a:t>２位</a:t>
                      </a:r>
                      <a:endParaRPr kumimoji="1" lang="en-US" altLang="ja-JP" sz="3600" dirty="0"/>
                    </a:p>
                  </a:txBody>
                  <a:tcPr/>
                </a:tc>
                <a:tc>
                  <a:txBody>
                    <a:bodyPr/>
                    <a:lstStyle/>
                    <a:p>
                      <a:pPr algn="ctr"/>
                      <a:r>
                        <a:rPr kumimoji="1" lang="ja-JP" altLang="en-US" sz="3600" dirty="0">
                          <a:solidFill>
                            <a:srgbClr val="00B050"/>
                          </a:solidFill>
                        </a:rPr>
                        <a:t>松</a:t>
                      </a:r>
                      <a:endParaRPr kumimoji="1" lang="en-US" altLang="ja-JP" sz="3600" dirty="0">
                        <a:solidFill>
                          <a:srgbClr val="00B050"/>
                        </a:solidFill>
                      </a:endParaRPr>
                    </a:p>
                    <a:p>
                      <a:pPr algn="ctr"/>
                      <a:r>
                        <a:rPr kumimoji="1" lang="en-US" altLang="ja-JP" sz="3600" dirty="0">
                          <a:solidFill>
                            <a:srgbClr val="00B050"/>
                          </a:solidFill>
                        </a:rPr>
                        <a:t>1</a:t>
                      </a:r>
                      <a:r>
                        <a:rPr kumimoji="1" lang="ja-JP" altLang="en-US" sz="3600" dirty="0">
                          <a:solidFill>
                            <a:srgbClr val="00B05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tc>
                  <a:txBody>
                    <a:bodyPr/>
                    <a:lstStyle/>
                    <a:p>
                      <a:pPr algn="ctr"/>
                      <a:r>
                        <a:rPr kumimoji="1" lang="ja-JP" altLang="en-US" sz="3600" dirty="0">
                          <a:solidFill>
                            <a:srgbClr val="FF0000"/>
                          </a:solidFill>
                        </a:rPr>
                        <a:t>梅</a:t>
                      </a:r>
                      <a:endParaRPr kumimoji="1" lang="en-US" altLang="ja-JP" sz="3600" dirty="0">
                        <a:solidFill>
                          <a:srgbClr val="FF0000"/>
                        </a:solidFill>
                      </a:endParaRPr>
                    </a:p>
                    <a:p>
                      <a:pPr algn="ctr"/>
                      <a:r>
                        <a:rPr kumimoji="1" lang="en-US" altLang="ja-JP" sz="3600" dirty="0">
                          <a:solidFill>
                            <a:srgbClr val="FF0000"/>
                          </a:solidFill>
                        </a:rPr>
                        <a:t>1</a:t>
                      </a:r>
                      <a:r>
                        <a:rPr kumimoji="1" lang="ja-JP" altLang="en-US" sz="3600" dirty="0">
                          <a:solidFill>
                            <a:srgbClr val="FF0000"/>
                          </a:solidFill>
                        </a:rPr>
                        <a:t>点</a:t>
                      </a:r>
                    </a:p>
                  </a:txBody>
                  <a:tcPr/>
                </a:tc>
                <a:extLst>
                  <a:ext uri="{0D108BD9-81ED-4DB2-BD59-A6C34878D82A}">
                    <a16:rowId xmlns:a16="http://schemas.microsoft.com/office/drawing/2014/main" val="2999997986"/>
                  </a:ext>
                </a:extLst>
              </a:tr>
            </a:tbl>
          </a:graphicData>
        </a:graphic>
      </p:graphicFrame>
      <p:sp>
        <p:nvSpPr>
          <p:cNvPr id="3" name="テキスト ボックス 2"/>
          <p:cNvSpPr txBox="1"/>
          <p:nvPr/>
        </p:nvSpPr>
        <p:spPr>
          <a:xfrm>
            <a:off x="7456714" y="2068172"/>
            <a:ext cx="5193632" cy="2492990"/>
          </a:xfrm>
          <a:prstGeom prst="rect">
            <a:avLst/>
          </a:prstGeom>
          <a:noFill/>
        </p:spPr>
        <p:txBody>
          <a:bodyPr wrap="square" rtlCol="0">
            <a:spAutoFit/>
          </a:bodyPr>
          <a:lstStyle/>
          <a:p>
            <a:endParaRPr kumimoji="1" lang="en-US" altLang="ja-JP" sz="2000" dirty="0"/>
          </a:p>
          <a:p>
            <a:r>
              <a:rPr lang="ja-JP" altLang="en-US" sz="3600" dirty="0"/>
              <a:t>・</a:t>
            </a:r>
            <a:r>
              <a:rPr lang="ja-JP" altLang="en-US" sz="3600" dirty="0">
                <a:solidFill>
                  <a:srgbClr val="FF0000"/>
                </a:solidFill>
              </a:rPr>
              <a:t>梅ホテル</a:t>
            </a:r>
            <a:r>
              <a:rPr lang="ja-JP" altLang="en-US" sz="3600" dirty="0"/>
              <a:t>：</a:t>
            </a:r>
            <a:r>
              <a:rPr lang="en-US" altLang="ja-JP" sz="3600" dirty="0"/>
              <a:t>2+1+1 = </a:t>
            </a:r>
            <a:r>
              <a:rPr lang="en-US" altLang="ja-JP" sz="3600" dirty="0">
                <a:solidFill>
                  <a:srgbClr val="FF0000"/>
                </a:solidFill>
              </a:rPr>
              <a:t>4</a:t>
            </a:r>
          </a:p>
          <a:p>
            <a:r>
              <a:rPr kumimoji="1" lang="ja-JP" altLang="en-US" sz="3600" dirty="0"/>
              <a:t>・</a:t>
            </a:r>
            <a:r>
              <a:rPr kumimoji="1" lang="ja-JP" altLang="en-US" sz="3600" dirty="0">
                <a:solidFill>
                  <a:srgbClr val="00B050"/>
                </a:solidFill>
              </a:rPr>
              <a:t>松ホテル</a:t>
            </a:r>
            <a:r>
              <a:rPr kumimoji="1" lang="ja-JP" altLang="en-US" sz="3600" dirty="0"/>
              <a:t>：</a:t>
            </a:r>
            <a:r>
              <a:rPr kumimoji="1" lang="en-US" altLang="ja-JP" sz="3600" dirty="0"/>
              <a:t>1+2+2 = </a:t>
            </a:r>
            <a:r>
              <a:rPr kumimoji="1" lang="en-US" altLang="ja-JP" sz="3600" dirty="0">
                <a:solidFill>
                  <a:srgbClr val="00B050"/>
                </a:solidFill>
              </a:rPr>
              <a:t>5</a:t>
            </a:r>
            <a:endParaRPr kumimoji="1" lang="en-US" altLang="ja-JP" sz="2000" dirty="0"/>
          </a:p>
          <a:p>
            <a:endParaRPr lang="en-US" altLang="ja-JP" sz="3200" dirty="0"/>
          </a:p>
          <a:p>
            <a:endParaRPr kumimoji="1" lang="en-US" altLang="ja-JP" sz="32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53</a:t>
            </a:fld>
            <a:endParaRPr kumimoji="1" lang="ja-JP" altLang="en-US"/>
          </a:p>
        </p:txBody>
      </p:sp>
      <p:sp>
        <p:nvSpPr>
          <p:cNvPr id="6" name="下矢印 5"/>
          <p:cNvSpPr/>
          <p:nvPr/>
        </p:nvSpPr>
        <p:spPr>
          <a:xfrm>
            <a:off x="8926286" y="3951047"/>
            <a:ext cx="1534885" cy="8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50085" y="5048808"/>
            <a:ext cx="3059083" cy="923330"/>
          </a:xfrm>
          <a:prstGeom prst="rect">
            <a:avLst/>
          </a:prstGeom>
          <a:noFill/>
        </p:spPr>
        <p:txBody>
          <a:bodyPr wrap="square" rtlCol="0">
            <a:spAutoFit/>
          </a:bodyPr>
          <a:lstStyle/>
          <a:p>
            <a:r>
              <a:rPr kumimoji="1" lang="ja-JP" altLang="en-US" sz="5400" dirty="0">
                <a:solidFill>
                  <a:srgbClr val="00B050"/>
                </a:solidFill>
              </a:rPr>
              <a:t>松</a:t>
            </a:r>
            <a:r>
              <a:rPr kumimoji="1" lang="en-US" altLang="ja-JP" sz="5400" dirty="0">
                <a:solidFill>
                  <a:srgbClr val="000000"/>
                </a:solidFill>
              </a:rPr>
              <a:t>&gt;</a:t>
            </a:r>
            <a:r>
              <a:rPr kumimoji="1" lang="ja-JP" altLang="en-US" sz="5400" dirty="0">
                <a:solidFill>
                  <a:srgbClr val="FF0000"/>
                </a:solidFill>
              </a:rPr>
              <a:t>梅</a:t>
            </a:r>
            <a:endParaRPr kumimoji="1" lang="ja-JP" altLang="en-US" sz="5400" dirty="0"/>
          </a:p>
        </p:txBody>
      </p:sp>
    </p:spTree>
    <p:extLst>
      <p:ext uri="{BB962C8B-B14F-4D97-AF65-F5344CB8AC3E}">
        <p14:creationId xmlns:p14="http://schemas.microsoft.com/office/powerpoint/2010/main" val="30431049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p>
        </p:txBody>
      </p:sp>
      <p:sp>
        <p:nvSpPr>
          <p:cNvPr id="3" name="コンテンツ プレースホルダー 2"/>
          <p:cNvSpPr>
            <a:spLocks noGrp="1"/>
          </p:cNvSpPr>
          <p:nvPr>
            <p:ph idx="1"/>
          </p:nvPr>
        </p:nvSpPr>
        <p:spPr/>
        <p:txBody>
          <a:bodyPr>
            <a:normAutofit/>
          </a:bodyPr>
          <a:lstStyle/>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ja-JP" altLang="en-US" dirty="0"/>
          </a:p>
          <a:p>
            <a:pPr algn="ctr"/>
            <a:r>
              <a:rPr lang="ja-JP" altLang="en-US" sz="5400" dirty="0"/>
              <a:t>ボルダルールにも欠点がある！</a:t>
            </a:r>
          </a:p>
          <a:p>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54</a:t>
            </a:fld>
            <a:endParaRPr kumimoji="1" lang="ja-JP" altLang="en-US"/>
          </a:p>
        </p:txBody>
      </p:sp>
    </p:spTree>
    <p:extLst>
      <p:ext uri="{BB962C8B-B14F-4D97-AF65-F5344CB8AC3E}">
        <p14:creationId xmlns:p14="http://schemas.microsoft.com/office/powerpoint/2010/main" val="1307464671"/>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ボルダルールの欠点</a:t>
            </a:r>
            <a:endParaRPr kumimoji="1" lang="ja-JP" altLang="en-US" dirty="0"/>
          </a:p>
        </p:txBody>
      </p:sp>
      <p:sp>
        <p:nvSpPr>
          <p:cNvPr id="3" name="コンテンツ プレースホルダー 2"/>
          <p:cNvSpPr>
            <a:spLocks noGrp="1"/>
          </p:cNvSpPr>
          <p:nvPr>
            <p:ph idx="1"/>
          </p:nvPr>
        </p:nvSpPr>
        <p:spPr>
          <a:xfrm>
            <a:off x="641168" y="3249991"/>
            <a:ext cx="10970623" cy="1234923"/>
          </a:xfrm>
        </p:spPr>
        <p:txBody>
          <a:bodyPr>
            <a:normAutofit fontScale="85000" lnSpcReduction="10000"/>
          </a:bodyPr>
          <a:lstStyle/>
          <a:p>
            <a:r>
              <a:rPr lang="ja-JP" altLang="en-US" sz="6400" dirty="0"/>
              <a:t>評価軸に対する推移性を保証しない。</a:t>
            </a:r>
            <a:endParaRPr lang="en-US" altLang="ja-JP" sz="6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55</a:t>
            </a:fld>
            <a:endParaRPr kumimoji="1" lang="ja-JP" altLang="en-US"/>
          </a:p>
        </p:txBody>
      </p:sp>
    </p:spTree>
    <p:extLst>
      <p:ext uri="{BB962C8B-B14F-4D97-AF65-F5344CB8AC3E}">
        <p14:creationId xmlns:p14="http://schemas.microsoft.com/office/powerpoint/2010/main" val="2386455918"/>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56</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3830038509"/>
              </p:ext>
            </p:extLst>
          </p:nvPr>
        </p:nvGraphicFramePr>
        <p:xfrm>
          <a:off x="7857399"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solidFill>
                            <a:srgbClr val="0070C0"/>
                          </a:solidFill>
                        </a:rPr>
                        <a:t>１倍</a:t>
                      </a:r>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solidFill>
                            <a:srgbClr val="0070C0"/>
                          </a:solidFill>
                        </a:rPr>
                        <a:t>１倍</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9" name="角丸四角形 8"/>
          <p:cNvSpPr/>
          <p:nvPr/>
        </p:nvSpPr>
        <p:spPr>
          <a:xfrm>
            <a:off x="966537" y="33742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966537" y="4034607"/>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966537" y="4753315"/>
            <a:ext cx="4150896" cy="655926"/>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659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2" grpId="0" animBg="1"/>
      <p:bldP spid="12" grpId="1" animBg="1"/>
      <p:bldP spid="13" grpId="0" animBg="1"/>
      <p:bldP spid="1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endParaRPr lang="en-US" altLang="ja-JP" dirty="0"/>
          </a:p>
          <a:p>
            <a:pPr marL="0" indent="0" algn="ctr">
              <a:buNone/>
            </a:pPr>
            <a:r>
              <a:rPr lang="ja-JP" altLang="en-US" sz="3600" dirty="0"/>
              <a:t>　　　　　　　　　を　　　　　　　　　　　で評価する</a:t>
            </a:r>
            <a:endParaRPr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57</a:t>
            </a:fld>
            <a:endParaRPr kumimoji="1" lang="ja-JP" altLang="en-US"/>
          </a:p>
        </p:txBody>
      </p:sp>
      <p:sp>
        <p:nvSpPr>
          <p:cNvPr id="7" name="テキスト ボックス 6"/>
          <p:cNvSpPr txBox="1"/>
          <p:nvPr/>
        </p:nvSpPr>
        <p:spPr>
          <a:xfrm>
            <a:off x="2122716" y="3395749"/>
            <a:ext cx="2786741" cy="923330"/>
          </a:xfrm>
          <a:prstGeom prst="rect">
            <a:avLst/>
          </a:prstGeom>
          <a:noFill/>
        </p:spPr>
        <p:txBody>
          <a:bodyPr wrap="square" rtlCol="0">
            <a:spAutoFit/>
          </a:bodyPr>
          <a:lstStyle/>
          <a:p>
            <a:r>
              <a:rPr lang="ja-JP" altLang="en-US" sz="5400" dirty="0"/>
              <a:t>評価軸</a:t>
            </a:r>
            <a:endParaRPr kumimoji="1" lang="ja-JP" altLang="en-US" sz="5400" dirty="0"/>
          </a:p>
        </p:txBody>
      </p:sp>
      <p:sp>
        <p:nvSpPr>
          <p:cNvPr id="8" name="テキスト ボックス 7"/>
          <p:cNvSpPr txBox="1"/>
          <p:nvPr/>
        </p:nvSpPr>
        <p:spPr>
          <a:xfrm>
            <a:off x="5268686" y="3395749"/>
            <a:ext cx="3189514" cy="923330"/>
          </a:xfrm>
          <a:prstGeom prst="rect">
            <a:avLst/>
          </a:prstGeom>
          <a:noFill/>
        </p:spPr>
        <p:txBody>
          <a:bodyPr wrap="square" rtlCol="0">
            <a:spAutoFit/>
          </a:bodyPr>
          <a:lstStyle/>
          <a:p>
            <a:r>
              <a:rPr lang="ja-JP" altLang="en-US" sz="5400" dirty="0">
                <a:solidFill>
                  <a:srgbClr val="000000"/>
                </a:solidFill>
              </a:rPr>
              <a:t>重み付け</a:t>
            </a:r>
            <a:endParaRPr kumimoji="1" lang="ja-JP" altLang="en-US" sz="5400" dirty="0"/>
          </a:p>
        </p:txBody>
      </p:sp>
    </p:spTree>
    <p:extLst>
      <p:ext uri="{BB962C8B-B14F-4D97-AF65-F5344CB8AC3E}">
        <p14:creationId xmlns:p14="http://schemas.microsoft.com/office/powerpoint/2010/main" val="3140715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ボルダルールの欠点</a:t>
            </a:r>
          </a:p>
        </p:txBody>
      </p:sp>
      <p:sp>
        <p:nvSpPr>
          <p:cNvPr id="3" name="コンテンツ プレースホルダー 2"/>
          <p:cNvSpPr>
            <a:spLocks noGrp="1"/>
          </p:cNvSpPr>
          <p:nvPr>
            <p:ph idx="1"/>
          </p:nvPr>
        </p:nvSpPr>
        <p:spPr>
          <a:xfrm>
            <a:off x="966537" y="1787693"/>
            <a:ext cx="10515600" cy="4351338"/>
          </a:xfrm>
        </p:spPr>
        <p:txBody>
          <a:bodyPr/>
          <a:lstStyle/>
          <a:p>
            <a:pPr marL="0" indent="0">
              <a:buNone/>
            </a:pPr>
            <a:endParaRPr lang="en-US" altLang="ja-JP" dirty="0"/>
          </a:p>
          <a:p>
            <a:endParaRPr kumimoji="1" lang="en-US" altLang="ja-JP" dirty="0"/>
          </a:p>
          <a:p>
            <a:endParaRPr lang="en-US" altLang="ja-JP" dirty="0"/>
          </a:p>
          <a:p>
            <a:endParaRPr kumimoji="1" lang="ja-JP" altLang="en-US" dirty="0"/>
          </a:p>
        </p:txBody>
      </p:sp>
      <p:graphicFrame>
        <p:nvGraphicFramePr>
          <p:cNvPr id="4" name="表 3"/>
          <p:cNvGraphicFramePr>
            <a:graphicFrameLocks noGrp="1"/>
          </p:cNvGraphicFramePr>
          <p:nvPr>
            <p:extLst/>
          </p:nvPr>
        </p:nvGraphicFramePr>
        <p:xfrm>
          <a:off x="966537" y="2598032"/>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重要度</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r>
                        <a:rPr kumimoji="1" lang="ja-JP" altLang="en-US" sz="2800" dirty="0"/>
                        <a:t>最も重要</a:t>
                      </a:r>
                      <a:endParaRPr kumimoji="1" lang="en-US" altLang="ja-JP" sz="2800" dirty="0"/>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r>
                        <a:rPr kumimoji="1" lang="ja-JP" altLang="en-US" sz="2800" dirty="0"/>
                        <a:t>重要</a:t>
                      </a: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r>
                        <a:rPr kumimoji="1" lang="ja-JP" altLang="en-US" sz="2800" dirty="0"/>
                        <a:t>気にしない</a:t>
                      </a: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5" name="右矢印 4"/>
          <p:cNvSpPr/>
          <p:nvPr/>
        </p:nvSpPr>
        <p:spPr>
          <a:xfrm>
            <a:off x="5676901" y="3374207"/>
            <a:ext cx="1748589" cy="141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0E840A7-A529-4127-8237-A9484F397FB9}" type="slidenum">
              <a:rPr kumimoji="1" lang="ja-JP" altLang="en-US" smtClean="0"/>
              <a:t>58</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217144353"/>
              </p:ext>
            </p:extLst>
          </p:nvPr>
        </p:nvGraphicFramePr>
        <p:xfrm>
          <a:off x="7741176" y="2598031"/>
          <a:ext cx="4150896" cy="2964056"/>
        </p:xfrm>
        <a:graphic>
          <a:graphicData uri="http://schemas.openxmlformats.org/drawingml/2006/table">
            <a:tbl>
              <a:tblPr firstRow="1" bandRow="1">
                <a:tableStyleId>{3C2FFA5D-87B4-456A-9821-1D502468CF0F}</a:tableStyleId>
              </a:tblPr>
              <a:tblGrid>
                <a:gridCol w="2075448">
                  <a:extLst>
                    <a:ext uri="{9D8B030D-6E8A-4147-A177-3AD203B41FA5}">
                      <a16:colId xmlns:a16="http://schemas.microsoft.com/office/drawing/2014/main" val="2567404681"/>
                    </a:ext>
                  </a:extLst>
                </a:gridCol>
                <a:gridCol w="2075448">
                  <a:extLst>
                    <a:ext uri="{9D8B030D-6E8A-4147-A177-3AD203B41FA5}">
                      <a16:colId xmlns:a16="http://schemas.microsoft.com/office/drawing/2014/main" val="904901508"/>
                    </a:ext>
                  </a:extLst>
                </a:gridCol>
              </a:tblGrid>
              <a:tr h="741014">
                <a:tc>
                  <a:txBody>
                    <a:bodyPr/>
                    <a:lstStyle/>
                    <a:p>
                      <a:r>
                        <a:rPr kumimoji="1" lang="ja-JP" altLang="en-US" sz="2800" dirty="0"/>
                        <a:t>比率</a:t>
                      </a:r>
                      <a:endParaRPr kumimoji="1" lang="en-US" altLang="ja-JP" sz="2800" dirty="0"/>
                    </a:p>
                  </a:txBody>
                  <a:tcPr/>
                </a:tc>
                <a:tc>
                  <a:txBody>
                    <a:bodyPr/>
                    <a:lstStyle/>
                    <a:p>
                      <a:r>
                        <a:rPr kumimoji="1" lang="ja-JP" altLang="en-US" sz="2800" dirty="0"/>
                        <a:t>項目</a:t>
                      </a:r>
                    </a:p>
                  </a:txBody>
                  <a:tcPr/>
                </a:tc>
                <a:extLst>
                  <a:ext uri="{0D108BD9-81ED-4DB2-BD59-A6C34878D82A}">
                    <a16:rowId xmlns:a16="http://schemas.microsoft.com/office/drawing/2014/main" val="2810735683"/>
                  </a:ext>
                </a:extLst>
              </a:tr>
              <a:tr h="741014">
                <a:tc>
                  <a:txBody>
                    <a:bodyPr/>
                    <a:lstStyle/>
                    <a:p>
                      <a:endParaRPr kumimoji="1" lang="en-US" altLang="ja-JP" sz="2800" dirty="0">
                        <a:solidFill>
                          <a:srgbClr val="0070C0"/>
                        </a:solidFill>
                      </a:endParaRPr>
                    </a:p>
                  </a:txBody>
                  <a:tcPr/>
                </a:tc>
                <a:tc>
                  <a:txBody>
                    <a:bodyPr/>
                    <a:lstStyle/>
                    <a:p>
                      <a:r>
                        <a:rPr kumimoji="1" lang="ja-JP" altLang="en-US" sz="2800" dirty="0"/>
                        <a:t>清潔感</a:t>
                      </a:r>
                    </a:p>
                  </a:txBody>
                  <a:tcPr/>
                </a:tc>
                <a:extLst>
                  <a:ext uri="{0D108BD9-81ED-4DB2-BD59-A6C34878D82A}">
                    <a16:rowId xmlns:a16="http://schemas.microsoft.com/office/drawing/2014/main" val="4228851896"/>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食事</a:t>
                      </a:r>
                    </a:p>
                  </a:txBody>
                  <a:tcPr/>
                </a:tc>
                <a:extLst>
                  <a:ext uri="{0D108BD9-81ED-4DB2-BD59-A6C34878D82A}">
                    <a16:rowId xmlns:a16="http://schemas.microsoft.com/office/drawing/2014/main" val="19496627"/>
                  </a:ext>
                </a:extLst>
              </a:tr>
              <a:tr h="741014">
                <a:tc>
                  <a:txBody>
                    <a:bodyPr/>
                    <a:lstStyle/>
                    <a:p>
                      <a:endParaRPr kumimoji="1" lang="ja-JP" altLang="en-US" sz="2800" dirty="0">
                        <a:solidFill>
                          <a:srgbClr val="0070C0"/>
                        </a:solidFill>
                      </a:endParaRPr>
                    </a:p>
                  </a:txBody>
                  <a:tcPr/>
                </a:tc>
                <a:tc>
                  <a:txBody>
                    <a:bodyPr/>
                    <a:lstStyle/>
                    <a:p>
                      <a:r>
                        <a:rPr kumimoji="1" lang="ja-JP" altLang="en-US" sz="2800" dirty="0"/>
                        <a:t>値段</a:t>
                      </a:r>
                    </a:p>
                  </a:txBody>
                  <a:tcPr/>
                </a:tc>
                <a:extLst>
                  <a:ext uri="{0D108BD9-81ED-4DB2-BD59-A6C34878D82A}">
                    <a16:rowId xmlns:a16="http://schemas.microsoft.com/office/drawing/2014/main" val="1299214350"/>
                  </a:ext>
                </a:extLst>
              </a:tr>
            </a:tbl>
          </a:graphicData>
        </a:graphic>
      </p:graphicFrame>
      <p:sp>
        <p:nvSpPr>
          <p:cNvPr id="6" name="テキスト ボックス 5"/>
          <p:cNvSpPr txBox="1"/>
          <p:nvPr/>
        </p:nvSpPr>
        <p:spPr>
          <a:xfrm>
            <a:off x="7938211" y="3465160"/>
            <a:ext cx="2111022" cy="523220"/>
          </a:xfrm>
          <a:prstGeom prst="rect">
            <a:avLst/>
          </a:prstGeom>
          <a:noFill/>
        </p:spPr>
        <p:txBody>
          <a:bodyPr wrap="square" rtlCol="0">
            <a:spAutoFit/>
          </a:bodyPr>
          <a:lstStyle/>
          <a:p>
            <a:pPr lvl="0" defTabSz="914400"/>
            <a:r>
              <a:rPr kumimoji="1" lang="ja-JP" altLang="en-US" sz="2800" dirty="0">
                <a:solidFill>
                  <a:srgbClr val="0070C0"/>
                </a:solidFill>
              </a:rPr>
              <a:t>３倍</a:t>
            </a:r>
            <a:endParaRPr kumimoji="1" lang="en-US" altLang="ja-JP" sz="2800" dirty="0">
              <a:solidFill>
                <a:srgbClr val="0070C0"/>
              </a:solidFill>
            </a:endParaRPr>
          </a:p>
        </p:txBody>
      </p:sp>
      <p:sp>
        <p:nvSpPr>
          <p:cNvPr id="9" name="テキスト ボックス 8"/>
          <p:cNvSpPr txBox="1"/>
          <p:nvPr/>
        </p:nvSpPr>
        <p:spPr>
          <a:xfrm>
            <a:off x="7938211" y="4191829"/>
            <a:ext cx="2111022" cy="523220"/>
          </a:xfrm>
          <a:prstGeom prst="rect">
            <a:avLst/>
          </a:prstGeom>
          <a:noFill/>
        </p:spPr>
        <p:txBody>
          <a:bodyPr wrap="square" rtlCol="0">
            <a:spAutoFit/>
          </a:bodyPr>
          <a:lstStyle/>
          <a:p>
            <a:pPr lvl="0" defTabSz="914400"/>
            <a:r>
              <a:rPr kumimoji="1" lang="ja-JP" altLang="en-US" sz="2800" dirty="0">
                <a:solidFill>
                  <a:srgbClr val="0070C0"/>
                </a:solidFill>
              </a:rPr>
              <a:t>２倍</a:t>
            </a:r>
            <a:endParaRPr kumimoji="1" lang="en-US" altLang="ja-JP" sz="2800" dirty="0">
              <a:solidFill>
                <a:srgbClr val="0070C0"/>
              </a:solidFill>
            </a:endParaRPr>
          </a:p>
        </p:txBody>
      </p:sp>
      <p:sp>
        <p:nvSpPr>
          <p:cNvPr id="10" name="テキスト ボックス 9"/>
          <p:cNvSpPr txBox="1"/>
          <p:nvPr/>
        </p:nvSpPr>
        <p:spPr>
          <a:xfrm>
            <a:off x="7938211" y="4830369"/>
            <a:ext cx="2111022" cy="523220"/>
          </a:xfrm>
          <a:prstGeom prst="rect">
            <a:avLst/>
          </a:prstGeom>
          <a:noFill/>
        </p:spPr>
        <p:txBody>
          <a:bodyPr wrap="square" rtlCol="0">
            <a:spAutoFit/>
          </a:bodyPr>
          <a:lstStyle/>
          <a:p>
            <a:pPr lvl="0" defTabSz="914400"/>
            <a:r>
              <a:rPr kumimoji="1" lang="ja-JP" altLang="en-US" sz="2800" dirty="0">
                <a:solidFill>
                  <a:srgbClr val="0070C0"/>
                </a:solidFill>
              </a:rPr>
              <a:t>１倍</a:t>
            </a:r>
            <a:endParaRPr kumimoji="1" lang="en-US" altLang="ja-JP" sz="2800" dirty="0">
              <a:solidFill>
                <a:srgbClr val="0070C0"/>
              </a:solidFill>
            </a:endParaRPr>
          </a:p>
        </p:txBody>
      </p:sp>
    </p:spTree>
    <p:extLst>
      <p:ext uri="{BB962C8B-B14F-4D97-AF65-F5344CB8AC3E}">
        <p14:creationId xmlns:p14="http://schemas.microsoft.com/office/powerpoint/2010/main" val="21543731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１．はじめに</a:t>
            </a:r>
            <a:endParaRPr kumimoji="1" lang="ja-JP" altLang="en-US" dirty="0"/>
          </a:p>
        </p:txBody>
      </p:sp>
      <p:sp>
        <p:nvSpPr>
          <p:cNvPr id="3" name="コンテンツ プレースホルダー 2"/>
          <p:cNvSpPr>
            <a:spLocks noGrp="1"/>
          </p:cNvSpPr>
          <p:nvPr>
            <p:ph idx="1"/>
          </p:nvPr>
        </p:nvSpPr>
        <p:spPr>
          <a:xfrm>
            <a:off x="1125583" y="4886426"/>
            <a:ext cx="9316639" cy="1332895"/>
          </a:xfrm>
        </p:spPr>
        <p:txBody>
          <a:bodyPr/>
          <a:lstStyle/>
          <a:p>
            <a:pPr marL="0" indent="0">
              <a:buNone/>
            </a:pPr>
            <a:r>
              <a:rPr lang="ja-JP" altLang="en-US" sz="3600" dirty="0">
                <a:solidFill>
                  <a:srgbClr val="FF0000"/>
                </a:solidFill>
              </a:rPr>
              <a:t>ボルダルール</a:t>
            </a:r>
            <a:r>
              <a:rPr lang="ja-JP" altLang="en-US" sz="3600" dirty="0"/>
              <a:t>を応用した</a:t>
            </a:r>
            <a:r>
              <a:rPr lang="ja-JP" altLang="en-US" sz="3600" dirty="0">
                <a:solidFill>
                  <a:srgbClr val="FF0000"/>
                </a:solidFill>
              </a:rPr>
              <a:t>多元的評価</a:t>
            </a:r>
            <a:r>
              <a:rPr lang="ja-JP" altLang="en-US" sz="3600" dirty="0"/>
              <a:t>システムが</a:t>
            </a:r>
            <a:endParaRPr lang="en-US" altLang="ja-JP" sz="3600" dirty="0"/>
          </a:p>
          <a:p>
            <a:pPr marL="0" indent="0">
              <a:buNone/>
            </a:pPr>
            <a:r>
              <a:rPr kumimoji="1" lang="ja-JP" altLang="en-US" sz="3600" dirty="0"/>
              <a:t>適していると思われる。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5</a:t>
            </a:fld>
            <a:r>
              <a:rPr kumimoji="1" lang="en-US" altLang="ja-JP" dirty="0"/>
              <a:t> /27</a:t>
            </a:r>
            <a:endParaRPr kumimoji="1" lang="ja-JP" altLang="en-US" dirty="0"/>
          </a:p>
        </p:txBody>
      </p:sp>
      <p:sp>
        <p:nvSpPr>
          <p:cNvPr id="5" name="テキスト ボックス 4"/>
          <p:cNvSpPr txBox="1"/>
          <p:nvPr/>
        </p:nvSpPr>
        <p:spPr>
          <a:xfrm>
            <a:off x="1636707" y="1857592"/>
            <a:ext cx="8294390"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FF0000"/>
                </a:solidFill>
              </a:rPr>
              <a:t>バイアス</a:t>
            </a:r>
            <a:r>
              <a:rPr kumimoji="1" lang="ja-JP" altLang="en-US" sz="3600" dirty="0">
                <a:solidFill>
                  <a:srgbClr val="000000">
                    <a:lumMod val="75000"/>
                    <a:lumOff val="25000"/>
                  </a:srgbClr>
                </a:solidFill>
              </a:rPr>
              <a:t>によって生じる矛盾を小さくしたい</a:t>
            </a:r>
            <a:endParaRPr kumimoji="1" lang="en-US" altLang="ja-JP" sz="3600" dirty="0">
              <a:solidFill>
                <a:srgbClr val="000000">
                  <a:lumMod val="75000"/>
                  <a:lumOff val="25000"/>
                </a:srgbClr>
              </a:solidFill>
            </a:endParaRPr>
          </a:p>
          <a:p>
            <a:endParaRPr kumimoji="1" lang="ja-JP" altLang="en-US" dirty="0"/>
          </a:p>
        </p:txBody>
      </p:sp>
      <p:sp>
        <p:nvSpPr>
          <p:cNvPr id="6" name="テキスト ボックス 5"/>
          <p:cNvSpPr txBox="1"/>
          <p:nvPr/>
        </p:nvSpPr>
        <p:spPr>
          <a:xfrm>
            <a:off x="2123399" y="3385823"/>
            <a:ext cx="7321006" cy="893578"/>
          </a:xfrm>
          <a:prstGeom prst="rect">
            <a:avLst/>
          </a:prstGeom>
          <a:noFill/>
        </p:spPr>
        <p:txBody>
          <a:bodyPr wrap="square" rtlCol="0">
            <a:spAutoFit/>
          </a:bodyPr>
          <a:lstStyle/>
          <a:p>
            <a:pPr lvl="0" defTabSz="914400">
              <a:lnSpc>
                <a:spcPct val="90000"/>
              </a:lnSpc>
              <a:spcBef>
                <a:spcPts val="1200"/>
              </a:spcBef>
              <a:spcAft>
                <a:spcPts val="200"/>
              </a:spcAft>
              <a:buClr>
                <a:srgbClr val="E48312"/>
              </a:buClr>
              <a:buSzPct val="100000"/>
            </a:pPr>
            <a:r>
              <a:rPr kumimoji="1" lang="ja-JP" altLang="en-US" sz="3600" dirty="0">
                <a:solidFill>
                  <a:srgbClr val="000000">
                    <a:lumMod val="75000"/>
                    <a:lumOff val="25000"/>
                  </a:srgbClr>
                </a:solidFill>
              </a:rPr>
              <a:t>物事を</a:t>
            </a:r>
            <a:r>
              <a:rPr kumimoji="1" lang="ja-JP" altLang="en-US" sz="3600" dirty="0">
                <a:solidFill>
                  <a:srgbClr val="FF0000"/>
                </a:solidFill>
              </a:rPr>
              <a:t>相対的</a:t>
            </a:r>
            <a:r>
              <a:rPr kumimoji="1" lang="ja-JP" altLang="en-US" sz="3600" dirty="0">
                <a:solidFill>
                  <a:srgbClr val="000000">
                    <a:lumMod val="75000"/>
                    <a:lumOff val="25000"/>
                  </a:srgbClr>
                </a:solidFill>
              </a:rPr>
              <a:t>に評価する必要がある</a:t>
            </a:r>
            <a:endParaRPr kumimoji="1" lang="en-US" altLang="ja-JP" sz="3600" dirty="0">
              <a:solidFill>
                <a:srgbClr val="000000">
                  <a:lumMod val="75000"/>
                  <a:lumOff val="25000"/>
                </a:srgbClr>
              </a:solidFill>
            </a:endParaRPr>
          </a:p>
          <a:p>
            <a:endParaRPr kumimoji="1" lang="ja-JP" altLang="en-US" dirty="0"/>
          </a:p>
        </p:txBody>
      </p:sp>
      <p:sp>
        <p:nvSpPr>
          <p:cNvPr id="7" name="下矢印 6"/>
          <p:cNvSpPr/>
          <p:nvPr/>
        </p:nvSpPr>
        <p:spPr>
          <a:xfrm>
            <a:off x="4874945" y="2424613"/>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4874945" y="4006662"/>
            <a:ext cx="1817915" cy="947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8068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870572160"/>
              </p:ext>
            </p:extLst>
          </p:nvPr>
        </p:nvGraphicFramePr>
        <p:xfrm>
          <a:off x="1097280" y="1817688"/>
          <a:ext cx="10058400" cy="400617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825099196"/>
                    </a:ext>
                  </a:extLst>
                </a:gridCol>
                <a:gridCol w="2514600">
                  <a:extLst>
                    <a:ext uri="{9D8B030D-6E8A-4147-A177-3AD203B41FA5}">
                      <a16:colId xmlns:a16="http://schemas.microsoft.com/office/drawing/2014/main" val="2288468765"/>
                    </a:ext>
                  </a:extLst>
                </a:gridCol>
                <a:gridCol w="2514600">
                  <a:extLst>
                    <a:ext uri="{9D8B030D-6E8A-4147-A177-3AD203B41FA5}">
                      <a16:colId xmlns:a16="http://schemas.microsoft.com/office/drawing/2014/main" val="2719204670"/>
                    </a:ext>
                  </a:extLst>
                </a:gridCol>
                <a:gridCol w="2514600">
                  <a:extLst>
                    <a:ext uri="{9D8B030D-6E8A-4147-A177-3AD203B41FA5}">
                      <a16:colId xmlns:a16="http://schemas.microsoft.com/office/drawing/2014/main" val="3806834523"/>
                    </a:ext>
                  </a:extLst>
                </a:gridCol>
              </a:tblGrid>
              <a:tr h="1335390">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tc>
                  <a:txBody>
                    <a:bodyPr/>
                    <a:lstStyle/>
                    <a:p>
                      <a:endParaRPr kumimoji="1" lang="ja-JP" altLang="en-US" sz="3200" dirty="0"/>
                    </a:p>
                  </a:txBody>
                  <a:tcPr marL="87465" marR="87465"/>
                </a:tc>
                <a:extLst>
                  <a:ext uri="{0D108BD9-81ED-4DB2-BD59-A6C34878D82A}">
                    <a16:rowId xmlns:a16="http://schemas.microsoft.com/office/drawing/2014/main" val="1878842224"/>
                  </a:ext>
                </a:extLst>
              </a:tr>
              <a:tr h="1335390">
                <a:tc>
                  <a:txBody>
                    <a:bodyPr/>
                    <a:lstStyle/>
                    <a:p>
                      <a:r>
                        <a:rPr kumimoji="1" lang="ja-JP" altLang="en-US" sz="3200" dirty="0"/>
                        <a:t>１位　（２点）</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00B050"/>
                          </a:solidFill>
                        </a:rPr>
                        <a:t>松</a:t>
                      </a:r>
                    </a:p>
                  </a:txBody>
                  <a:tcPr marL="87465" marR="87465"/>
                </a:tc>
                <a:extLst>
                  <a:ext uri="{0D108BD9-81ED-4DB2-BD59-A6C34878D82A}">
                    <a16:rowId xmlns:a16="http://schemas.microsoft.com/office/drawing/2014/main" val="1019764498"/>
                  </a:ext>
                </a:extLst>
              </a:tr>
              <a:tr h="1335390">
                <a:tc>
                  <a:txBody>
                    <a:bodyPr/>
                    <a:lstStyle/>
                    <a:p>
                      <a:r>
                        <a:rPr kumimoji="1" lang="ja-JP" altLang="en-US" sz="3200" dirty="0"/>
                        <a:t>２位　（１点）</a:t>
                      </a:r>
                    </a:p>
                  </a:txBody>
                  <a:tcPr marL="87465" marR="87465"/>
                </a:tc>
                <a:tc>
                  <a:txBody>
                    <a:bodyPr/>
                    <a:lstStyle/>
                    <a:p>
                      <a:pPr algn="ctr"/>
                      <a:r>
                        <a:rPr kumimoji="1" lang="ja-JP" altLang="en-US" sz="3600" dirty="0">
                          <a:solidFill>
                            <a:srgbClr val="00B050"/>
                          </a:solidFill>
                        </a:rPr>
                        <a:t>松</a:t>
                      </a:r>
                    </a:p>
                  </a:txBody>
                  <a:tcPr marL="87465" marR="87465"/>
                </a:tc>
                <a:tc>
                  <a:txBody>
                    <a:bodyPr/>
                    <a:lstStyle/>
                    <a:p>
                      <a:pPr algn="ctr"/>
                      <a:r>
                        <a:rPr kumimoji="1" lang="ja-JP" altLang="en-US" sz="3600" dirty="0">
                          <a:solidFill>
                            <a:srgbClr val="FF0000"/>
                          </a:solidFill>
                        </a:rPr>
                        <a:t>梅</a:t>
                      </a:r>
                    </a:p>
                  </a:txBody>
                  <a:tcPr marL="87465" marR="87465"/>
                </a:tc>
                <a:tc>
                  <a:txBody>
                    <a:bodyPr/>
                    <a:lstStyle/>
                    <a:p>
                      <a:pPr algn="ctr"/>
                      <a:r>
                        <a:rPr kumimoji="1" lang="ja-JP" altLang="en-US" sz="3600" dirty="0">
                          <a:solidFill>
                            <a:srgbClr val="FF0000"/>
                          </a:solidFill>
                        </a:rPr>
                        <a:t>梅</a:t>
                      </a:r>
                    </a:p>
                  </a:txBody>
                  <a:tcPr marL="87465" marR="87465"/>
                </a:tc>
                <a:extLst>
                  <a:ext uri="{0D108BD9-81ED-4DB2-BD59-A6C34878D82A}">
                    <a16:rowId xmlns:a16="http://schemas.microsoft.com/office/drawing/2014/main" val="2200620709"/>
                  </a:ext>
                </a:extLst>
              </a:tr>
            </a:tbl>
          </a:graphicData>
        </a:graphic>
      </p:graphicFrame>
      <p:sp>
        <p:nvSpPr>
          <p:cNvPr id="3" name="テキスト ボックス 2"/>
          <p:cNvSpPr txBox="1"/>
          <p:nvPr/>
        </p:nvSpPr>
        <p:spPr>
          <a:xfrm>
            <a:off x="4299857" y="3745833"/>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6" name="テキスト ボックス 5"/>
          <p:cNvSpPr txBox="1"/>
          <p:nvPr/>
        </p:nvSpPr>
        <p:spPr>
          <a:xfrm>
            <a:off x="9286975" y="5084937"/>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２点</a:t>
            </a:r>
            <a:r>
              <a:rPr kumimoji="1" lang="en-US" altLang="ja-JP" sz="3600" dirty="0">
                <a:solidFill>
                  <a:srgbClr val="FF0000"/>
                </a:solidFill>
              </a:rPr>
              <a:t>)</a:t>
            </a:r>
            <a:endParaRPr kumimoji="1" lang="ja-JP" altLang="en-US" sz="3600" dirty="0"/>
          </a:p>
        </p:txBody>
      </p:sp>
      <p:sp>
        <p:nvSpPr>
          <p:cNvPr id="7" name="テキスト ボックス 6"/>
          <p:cNvSpPr txBox="1"/>
          <p:nvPr/>
        </p:nvSpPr>
        <p:spPr>
          <a:xfrm>
            <a:off x="6793416" y="5084938"/>
            <a:ext cx="1447800" cy="646331"/>
          </a:xfrm>
          <a:prstGeom prst="rect">
            <a:avLst/>
          </a:prstGeom>
          <a:noFill/>
        </p:spPr>
        <p:txBody>
          <a:bodyPr wrap="square" rtlCol="0">
            <a:spAutoFit/>
          </a:bodyPr>
          <a:lstStyle/>
          <a:p>
            <a:r>
              <a:rPr kumimoji="1" lang="en-US" altLang="ja-JP" sz="3600" dirty="0">
                <a:solidFill>
                  <a:srgbClr val="FF0000"/>
                </a:solidFill>
              </a:rPr>
              <a:t>(</a:t>
            </a:r>
            <a:r>
              <a:rPr kumimoji="1" lang="ja-JP" altLang="en-US" sz="3600" dirty="0">
                <a:solidFill>
                  <a:srgbClr val="FF0000"/>
                </a:solidFill>
              </a:rPr>
              <a:t>３点</a:t>
            </a:r>
            <a:r>
              <a:rPr kumimoji="1" lang="en-US" altLang="ja-JP" sz="3600" dirty="0">
                <a:solidFill>
                  <a:srgbClr val="FF0000"/>
                </a:solidFill>
              </a:rPr>
              <a:t>)</a:t>
            </a:r>
            <a:endParaRPr kumimoji="1" lang="ja-JP" altLang="en-US" sz="3200" dirty="0"/>
          </a:p>
        </p:txBody>
      </p:sp>
      <p:sp>
        <p:nvSpPr>
          <p:cNvPr id="8" name="テキスト ボックス 7"/>
          <p:cNvSpPr txBox="1"/>
          <p:nvPr/>
        </p:nvSpPr>
        <p:spPr>
          <a:xfrm>
            <a:off x="9286975"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４点</a:t>
            </a:r>
            <a:r>
              <a:rPr kumimoji="1" lang="en-US" altLang="ja-JP" sz="3600" dirty="0">
                <a:solidFill>
                  <a:srgbClr val="00B050"/>
                </a:solidFill>
              </a:rPr>
              <a:t>)</a:t>
            </a:r>
            <a:endParaRPr kumimoji="1" lang="ja-JP" altLang="en-US" sz="3200" dirty="0">
              <a:solidFill>
                <a:srgbClr val="00B050"/>
              </a:solidFill>
            </a:endParaRPr>
          </a:p>
        </p:txBody>
      </p:sp>
      <p:sp>
        <p:nvSpPr>
          <p:cNvPr id="9" name="テキスト ボックス 8"/>
          <p:cNvSpPr txBox="1"/>
          <p:nvPr/>
        </p:nvSpPr>
        <p:spPr>
          <a:xfrm>
            <a:off x="4299857" y="5084939"/>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１点</a:t>
            </a:r>
            <a:r>
              <a:rPr kumimoji="1" lang="en-US" altLang="ja-JP" sz="3600" dirty="0">
                <a:solidFill>
                  <a:srgbClr val="00B050"/>
                </a:solidFill>
              </a:rPr>
              <a:t>)</a:t>
            </a:r>
            <a:endParaRPr kumimoji="1" lang="ja-JP" altLang="en-US" sz="3600" dirty="0">
              <a:solidFill>
                <a:srgbClr val="00B050"/>
              </a:solidFill>
            </a:endParaRPr>
          </a:p>
        </p:txBody>
      </p:sp>
      <p:sp>
        <p:nvSpPr>
          <p:cNvPr id="10" name="テキスト ボックス 9"/>
          <p:cNvSpPr txBox="1"/>
          <p:nvPr/>
        </p:nvSpPr>
        <p:spPr>
          <a:xfrm>
            <a:off x="6793416" y="3745834"/>
            <a:ext cx="1447800" cy="646331"/>
          </a:xfrm>
          <a:prstGeom prst="rect">
            <a:avLst/>
          </a:prstGeom>
          <a:noFill/>
        </p:spPr>
        <p:txBody>
          <a:bodyPr wrap="square" rtlCol="0">
            <a:spAutoFit/>
          </a:bodyPr>
          <a:lstStyle/>
          <a:p>
            <a:r>
              <a:rPr kumimoji="1" lang="en-US" altLang="ja-JP" sz="3600" dirty="0">
                <a:solidFill>
                  <a:srgbClr val="00B050"/>
                </a:solidFill>
              </a:rPr>
              <a:t>(</a:t>
            </a:r>
            <a:r>
              <a:rPr kumimoji="1" lang="ja-JP" altLang="en-US" sz="3600" dirty="0">
                <a:solidFill>
                  <a:srgbClr val="00B050"/>
                </a:solidFill>
              </a:rPr>
              <a:t>６点</a:t>
            </a:r>
            <a:r>
              <a:rPr kumimoji="1" lang="en-US" altLang="ja-JP" sz="3600" dirty="0">
                <a:solidFill>
                  <a:srgbClr val="00B050"/>
                </a:solidFill>
              </a:rPr>
              <a:t>)</a:t>
            </a:r>
            <a:endParaRPr kumimoji="1" lang="ja-JP" altLang="en-US" sz="3600" dirty="0">
              <a:solidFill>
                <a:srgbClr val="00B050"/>
              </a:solidFill>
            </a:endParaRPr>
          </a:p>
        </p:txBody>
      </p:sp>
      <p:sp>
        <p:nvSpPr>
          <p:cNvPr id="11" name="スライド番号プレースホルダー 10"/>
          <p:cNvSpPr>
            <a:spLocks noGrp="1"/>
          </p:cNvSpPr>
          <p:nvPr>
            <p:ph type="sldNum" sz="quarter" idx="12"/>
          </p:nvPr>
        </p:nvSpPr>
        <p:spPr/>
        <p:txBody>
          <a:bodyPr/>
          <a:lstStyle/>
          <a:p>
            <a:fld id="{80E840A7-A529-4127-8237-A9484F397FB9}" type="slidenum">
              <a:rPr kumimoji="1" lang="ja-JP" altLang="en-US" smtClean="0"/>
              <a:t>59</a:t>
            </a:fld>
            <a:endParaRPr kumimoji="1" lang="ja-JP" altLang="en-US"/>
          </a:p>
        </p:txBody>
      </p:sp>
      <p:sp>
        <p:nvSpPr>
          <p:cNvPr id="12" name="テキスト ボックス 11"/>
          <p:cNvSpPr txBox="1"/>
          <p:nvPr/>
        </p:nvSpPr>
        <p:spPr>
          <a:xfrm>
            <a:off x="3694195" y="1866524"/>
            <a:ext cx="1868405" cy="1477328"/>
          </a:xfrm>
          <a:prstGeom prst="rect">
            <a:avLst/>
          </a:prstGeom>
          <a:noFill/>
        </p:spPr>
        <p:txBody>
          <a:bodyPr wrap="square" rtlCol="0">
            <a:spAutoFit/>
          </a:bodyPr>
          <a:lstStyle/>
          <a:p>
            <a:pPr lvl="0" algn="ctr" defTabSz="914400"/>
            <a:r>
              <a:rPr kumimoji="1" lang="ja-JP" altLang="en-US" sz="3600" b="1" dirty="0">
                <a:solidFill>
                  <a:prstClr val="white"/>
                </a:solidFill>
              </a:rPr>
              <a:t>値段</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1</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3" name="テキスト ボックス 12"/>
          <p:cNvSpPr txBox="1"/>
          <p:nvPr/>
        </p:nvSpPr>
        <p:spPr>
          <a:xfrm>
            <a:off x="6185735" y="1859939"/>
            <a:ext cx="2381250" cy="1477328"/>
          </a:xfrm>
          <a:prstGeom prst="rect">
            <a:avLst/>
          </a:prstGeom>
          <a:noFill/>
        </p:spPr>
        <p:txBody>
          <a:bodyPr wrap="square" rtlCol="0">
            <a:spAutoFit/>
          </a:bodyPr>
          <a:lstStyle/>
          <a:p>
            <a:pPr lvl="0" algn="ctr" defTabSz="914400"/>
            <a:r>
              <a:rPr kumimoji="1" lang="ja-JP" altLang="en-US" sz="3600" b="1" dirty="0">
                <a:solidFill>
                  <a:prstClr val="white"/>
                </a:solidFill>
              </a:rPr>
              <a:t>清潔感</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3</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
        <p:nvSpPr>
          <p:cNvPr id="14" name="テキスト ボックス 13"/>
          <p:cNvSpPr txBox="1"/>
          <p:nvPr/>
        </p:nvSpPr>
        <p:spPr>
          <a:xfrm>
            <a:off x="8829775" y="1859939"/>
            <a:ext cx="1905000" cy="1477328"/>
          </a:xfrm>
          <a:prstGeom prst="rect">
            <a:avLst/>
          </a:prstGeom>
          <a:noFill/>
        </p:spPr>
        <p:txBody>
          <a:bodyPr wrap="square" rtlCol="0">
            <a:spAutoFit/>
          </a:bodyPr>
          <a:lstStyle/>
          <a:p>
            <a:pPr lvl="0" algn="ctr" defTabSz="914400"/>
            <a:r>
              <a:rPr kumimoji="1" lang="ja-JP" altLang="en-US" sz="3600" b="1" dirty="0">
                <a:solidFill>
                  <a:prstClr val="white"/>
                </a:solidFill>
              </a:rPr>
              <a:t>食事</a:t>
            </a:r>
            <a:endParaRPr kumimoji="1" lang="en-US" altLang="ja-JP" sz="3600" b="1" dirty="0">
              <a:solidFill>
                <a:prstClr val="white"/>
              </a:solidFill>
            </a:endParaRPr>
          </a:p>
          <a:p>
            <a:pPr lvl="0" algn="ctr" defTabSz="914400"/>
            <a:r>
              <a:rPr kumimoji="1" lang="en-US" altLang="ja-JP" sz="3600" b="1" dirty="0">
                <a:solidFill>
                  <a:prstClr val="white"/>
                </a:solidFill>
              </a:rPr>
              <a:t>(</a:t>
            </a:r>
            <a:r>
              <a:rPr kumimoji="1" lang="en-US" altLang="ja-JP" sz="3600" b="1" dirty="0">
                <a:solidFill>
                  <a:schemeClr val="bg1"/>
                </a:solidFill>
              </a:rPr>
              <a:t>2</a:t>
            </a:r>
            <a:r>
              <a:rPr kumimoji="1" lang="ja-JP" altLang="en-US" sz="3600" b="1" dirty="0">
                <a:solidFill>
                  <a:prstClr val="white"/>
                </a:solidFill>
              </a:rPr>
              <a:t>倍</a:t>
            </a:r>
            <a:r>
              <a:rPr kumimoji="1" lang="en-US" altLang="ja-JP" sz="3600" b="1" dirty="0">
                <a:solidFill>
                  <a:prstClr val="white"/>
                </a:solidFill>
              </a:rPr>
              <a:t>)</a:t>
            </a:r>
            <a:endParaRPr kumimoji="1" lang="ja-JP" altLang="en-US" sz="3600" b="1" dirty="0">
              <a:solidFill>
                <a:prstClr val="white"/>
              </a:solidFill>
            </a:endParaRPr>
          </a:p>
          <a:p>
            <a:endParaRPr kumimoji="1" lang="ja-JP" altLang="en-US" dirty="0"/>
          </a:p>
        </p:txBody>
      </p:sp>
    </p:spTree>
    <p:extLst>
      <p:ext uri="{BB962C8B-B14F-4D97-AF65-F5344CB8AC3E}">
        <p14:creationId xmlns:p14="http://schemas.microsoft.com/office/powerpoint/2010/main" val="8355613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2" grpId="0"/>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多元的評価システムの開発</a:t>
            </a:r>
            <a:br>
              <a:rPr lang="en-US" altLang="ja-JP" dirty="0"/>
            </a:br>
            <a:r>
              <a:rPr lang="ja-JP" altLang="en-US" dirty="0"/>
              <a:t>（独自ルール）</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60</a:t>
            </a:fld>
            <a:endParaRPr kumimoji="1" lang="ja-JP" altLang="en-US"/>
          </a:p>
        </p:txBody>
      </p:sp>
      <p:sp>
        <p:nvSpPr>
          <p:cNvPr id="5" name="テキスト ボックス 4"/>
          <p:cNvSpPr txBox="1"/>
          <p:nvPr/>
        </p:nvSpPr>
        <p:spPr>
          <a:xfrm>
            <a:off x="3535681" y="2980251"/>
            <a:ext cx="7619999" cy="1754326"/>
          </a:xfrm>
          <a:prstGeom prst="rect">
            <a:avLst/>
          </a:prstGeom>
          <a:noFill/>
        </p:spPr>
        <p:txBody>
          <a:bodyPr wrap="square" rtlCol="0">
            <a:spAutoFit/>
          </a:bodyPr>
          <a:lstStyle/>
          <a:p>
            <a:r>
              <a:rPr lang="ja-JP" altLang="en-US" sz="5400" dirty="0">
                <a:solidFill>
                  <a:srgbClr val="FF0000"/>
                </a:solidFill>
              </a:rPr>
              <a:t>梅</a:t>
            </a:r>
            <a:r>
              <a:rPr lang="ja-JP" altLang="en-US" sz="5400" dirty="0"/>
              <a:t>：</a:t>
            </a:r>
            <a:r>
              <a:rPr lang="en-US" altLang="ja-JP" sz="5400" dirty="0"/>
              <a:t>2 + 3 + 2 = </a:t>
            </a:r>
            <a:r>
              <a:rPr lang="en-US" altLang="ja-JP" sz="5400" dirty="0">
                <a:solidFill>
                  <a:srgbClr val="FF0000"/>
                </a:solidFill>
              </a:rPr>
              <a:t>7</a:t>
            </a:r>
          </a:p>
          <a:p>
            <a:r>
              <a:rPr kumimoji="1" lang="ja-JP" altLang="en-US" sz="5400" dirty="0">
                <a:solidFill>
                  <a:srgbClr val="00B050"/>
                </a:solidFill>
              </a:rPr>
              <a:t>松</a:t>
            </a:r>
            <a:r>
              <a:rPr kumimoji="1" lang="ja-JP" altLang="en-US" sz="5400" dirty="0"/>
              <a:t>：</a:t>
            </a:r>
            <a:r>
              <a:rPr kumimoji="1" lang="en-US" altLang="ja-JP" sz="5400" dirty="0"/>
              <a:t>1 + 6 + 4 = </a:t>
            </a:r>
            <a:r>
              <a:rPr kumimoji="1" lang="en-US" altLang="ja-JP" sz="5400" dirty="0">
                <a:solidFill>
                  <a:srgbClr val="00B050"/>
                </a:solidFill>
              </a:rPr>
              <a:t>11</a:t>
            </a:r>
            <a:endParaRPr kumimoji="1" lang="ja-JP" altLang="en-US" sz="5400" dirty="0">
              <a:solidFill>
                <a:srgbClr val="00B050"/>
              </a:solidFill>
            </a:endParaRPr>
          </a:p>
        </p:txBody>
      </p:sp>
    </p:spTree>
    <p:extLst>
      <p:ext uri="{BB962C8B-B14F-4D97-AF65-F5344CB8AC3E}">
        <p14:creationId xmlns:p14="http://schemas.microsoft.com/office/powerpoint/2010/main" val="2084733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gn="ctr">
              <a:buNone/>
            </a:pP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marL="0" indent="0" algn="ctr">
              <a:buNone/>
            </a:pPr>
            <a:endParaRPr lang="en-US" altLang="ja-JP" dirty="0"/>
          </a:p>
          <a:p>
            <a:pPr marL="0" indent="0" algn="ctr">
              <a:buNone/>
            </a:pPr>
            <a:endParaRPr lang="en-US" altLang="ja-JP" dirty="0"/>
          </a:p>
        </p:txBody>
      </p:sp>
      <p:sp>
        <p:nvSpPr>
          <p:cNvPr id="5" name="下矢印 4"/>
          <p:cNvSpPr/>
          <p:nvPr/>
        </p:nvSpPr>
        <p:spPr>
          <a:xfrm>
            <a:off x="5304422" y="2799102"/>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5268227" y="4279118"/>
            <a:ext cx="1716505" cy="716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418114" y="2085975"/>
            <a:ext cx="5573486" cy="893578"/>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E48312"/>
              </a:buClr>
              <a:buSzPct val="100000"/>
              <a:buFont typeface="Calibri" panose="020F0502020204030204" pitchFamily="34" charset="0"/>
              <a:buChar char=" "/>
            </a:pPr>
            <a:r>
              <a:rPr kumimoji="1" lang="ja-JP" altLang="en-US" sz="3600" dirty="0">
                <a:solidFill>
                  <a:srgbClr val="000000">
                    <a:lumMod val="75000"/>
                    <a:lumOff val="25000"/>
                  </a:srgbClr>
                </a:solidFill>
              </a:rPr>
              <a:t>多元的評価 </a:t>
            </a:r>
            <a:r>
              <a:rPr kumimoji="1" lang="en-US" altLang="ja-JP" sz="3600" dirty="0">
                <a:solidFill>
                  <a:srgbClr val="FF0000"/>
                </a:solidFill>
              </a:rPr>
              <a:t>VS</a:t>
            </a:r>
            <a:r>
              <a:rPr kumimoji="1" lang="ja-JP" altLang="en-US" sz="3600" dirty="0">
                <a:solidFill>
                  <a:srgbClr val="000000">
                    <a:lumMod val="75000"/>
                    <a:lumOff val="25000"/>
                  </a:srgbClr>
                </a:solidFill>
              </a:rPr>
              <a:t> </a:t>
            </a:r>
            <a:r>
              <a:rPr kumimoji="1" lang="en-US" altLang="ja-JP" sz="3600" dirty="0">
                <a:solidFill>
                  <a:srgbClr val="000000">
                    <a:lumMod val="75000"/>
                    <a:lumOff val="25000"/>
                  </a:srgbClr>
                </a:solidFill>
              </a:rPr>
              <a:t>5</a:t>
            </a:r>
            <a:r>
              <a:rPr kumimoji="1" lang="ja-JP" altLang="en-US" sz="3600" dirty="0">
                <a:solidFill>
                  <a:srgbClr val="000000">
                    <a:lumMod val="75000"/>
                    <a:lumOff val="25000"/>
                  </a:srgbClr>
                </a:solidFill>
              </a:rPr>
              <a:t>段階評価</a:t>
            </a:r>
          </a:p>
          <a:p>
            <a:endParaRPr kumimoji="1" lang="ja-JP" altLang="en-US" dirty="0"/>
          </a:p>
        </p:txBody>
      </p:sp>
      <p:sp>
        <p:nvSpPr>
          <p:cNvPr id="7" name="テキスト ボックス 6"/>
          <p:cNvSpPr txBox="1"/>
          <p:nvPr/>
        </p:nvSpPr>
        <p:spPr>
          <a:xfrm>
            <a:off x="4041321" y="3515922"/>
            <a:ext cx="5423708" cy="646331"/>
          </a:xfrm>
          <a:prstGeom prst="rect">
            <a:avLst/>
          </a:prstGeom>
          <a:noFill/>
        </p:spPr>
        <p:txBody>
          <a:bodyPr wrap="square" rtlCol="0">
            <a:spAutoFit/>
          </a:bodyPr>
          <a:lstStyle/>
          <a:p>
            <a:r>
              <a:rPr kumimoji="1" lang="ja-JP" altLang="en-US" sz="3600" dirty="0">
                <a:solidFill>
                  <a:srgbClr val="000000">
                    <a:lumMod val="75000"/>
                    <a:lumOff val="25000"/>
                  </a:srgbClr>
                </a:solidFill>
              </a:rPr>
              <a:t>基準値（</a:t>
            </a:r>
            <a:r>
              <a:rPr kumimoji="1" lang="ja-JP" altLang="en-US" sz="3600" dirty="0">
                <a:solidFill>
                  <a:srgbClr val="FF0000"/>
                </a:solidFill>
              </a:rPr>
              <a:t>真の値</a:t>
            </a:r>
            <a:r>
              <a:rPr kumimoji="1" lang="ja-JP" altLang="en-US" sz="3600" dirty="0">
                <a:solidFill>
                  <a:srgbClr val="000000">
                    <a:lumMod val="75000"/>
                    <a:lumOff val="25000"/>
                  </a:srgbClr>
                </a:solidFill>
              </a:rPr>
              <a:t>）が必用</a:t>
            </a:r>
            <a:endParaRPr kumimoji="1" lang="ja-JP" altLang="en-US" dirty="0"/>
          </a:p>
        </p:txBody>
      </p:sp>
      <p:sp>
        <p:nvSpPr>
          <p:cNvPr id="8" name="テキスト ボックス 7"/>
          <p:cNvSpPr txBox="1"/>
          <p:nvPr/>
        </p:nvSpPr>
        <p:spPr>
          <a:xfrm>
            <a:off x="4128407" y="5222763"/>
            <a:ext cx="4381500" cy="646331"/>
          </a:xfrm>
          <a:prstGeom prst="rect">
            <a:avLst/>
          </a:prstGeom>
          <a:noFill/>
        </p:spPr>
        <p:txBody>
          <a:bodyPr wrap="square" rtlCol="0">
            <a:spAutoFit/>
          </a:bodyPr>
          <a:lstStyle/>
          <a:p>
            <a:r>
              <a:rPr kumimoji="1" lang="ja-JP" altLang="en-US" sz="3600" dirty="0">
                <a:solidFill>
                  <a:srgbClr val="000000">
                    <a:lumMod val="75000"/>
                    <a:lumOff val="25000"/>
                  </a:srgbClr>
                </a:solidFill>
              </a:rPr>
              <a:t>真の値は測定不能</a:t>
            </a:r>
            <a:endParaRPr kumimoji="1" lang="ja-JP" altLang="en-US" dirty="0"/>
          </a:p>
        </p:txBody>
      </p:sp>
      <p:sp>
        <p:nvSpPr>
          <p:cNvPr id="10" name="スライド番号プレースホルダー 9"/>
          <p:cNvSpPr>
            <a:spLocks noGrp="1"/>
          </p:cNvSpPr>
          <p:nvPr>
            <p:ph type="sldNum" sz="quarter" idx="12"/>
          </p:nvPr>
        </p:nvSpPr>
        <p:spPr/>
        <p:txBody>
          <a:bodyPr/>
          <a:lstStyle/>
          <a:p>
            <a:fld id="{80E840A7-A529-4127-8237-A9484F397FB9}" type="slidenum">
              <a:rPr kumimoji="1" lang="ja-JP" altLang="en-US" smtClean="0"/>
              <a:t>61</a:t>
            </a:fld>
            <a:endParaRPr kumimoji="1" lang="ja-JP" altLang="en-US"/>
          </a:p>
        </p:txBody>
      </p:sp>
    </p:spTree>
    <p:extLst>
      <p:ext uri="{BB962C8B-B14F-4D97-AF65-F5344CB8AC3E}">
        <p14:creationId xmlns:p14="http://schemas.microsoft.com/office/powerpoint/2010/main" val="14889908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r>
              <a:rPr kumimoji="1" lang="ja-JP" altLang="en-US" sz="5400" dirty="0">
                <a:solidFill>
                  <a:srgbClr val="000000">
                    <a:lumMod val="75000"/>
                    <a:lumOff val="25000"/>
                  </a:srgbClr>
                </a:solidFill>
              </a:rPr>
              <a:t>被験者にあらかじめ真の値を教えます</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62</a:t>
            </a:fld>
            <a:endParaRPr kumimoji="1" lang="ja-JP" altLang="en-US"/>
          </a:p>
        </p:txBody>
      </p:sp>
    </p:spTree>
    <p:extLst>
      <p:ext uri="{BB962C8B-B14F-4D97-AF65-F5344CB8AC3E}">
        <p14:creationId xmlns:p14="http://schemas.microsoft.com/office/powerpoint/2010/main" val="1228898642"/>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本研究の課題</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テキスト ボックス 3"/>
          <p:cNvSpPr txBox="1"/>
          <p:nvPr/>
        </p:nvSpPr>
        <p:spPr>
          <a:xfrm>
            <a:off x="381806" y="3395749"/>
            <a:ext cx="12104914" cy="923330"/>
          </a:xfrm>
          <a:prstGeom prst="rect">
            <a:avLst/>
          </a:prstGeom>
          <a:noFill/>
        </p:spPr>
        <p:txBody>
          <a:bodyPr wrap="square" rtlCol="0">
            <a:spAutoFit/>
          </a:bodyPr>
          <a:lstStyle/>
          <a:p>
            <a:pPr algn="ctr"/>
            <a:r>
              <a:rPr kumimoji="1" lang="ja-JP" altLang="en-US" sz="5400" dirty="0">
                <a:solidFill>
                  <a:srgbClr val="000000">
                    <a:lumMod val="75000"/>
                    <a:lumOff val="25000"/>
                  </a:srgbClr>
                </a:solidFill>
              </a:rPr>
              <a:t>数当てゲーム（独自ゲーム）</a:t>
            </a:r>
            <a:endParaRPr kumimoji="1" lang="ja-JP" altLang="en-US" sz="5400" dirty="0"/>
          </a:p>
        </p:txBody>
      </p:sp>
      <p:sp>
        <p:nvSpPr>
          <p:cNvPr id="5" name="スライド番号プレースホルダー 4"/>
          <p:cNvSpPr>
            <a:spLocks noGrp="1"/>
          </p:cNvSpPr>
          <p:nvPr>
            <p:ph type="sldNum" sz="quarter" idx="12"/>
          </p:nvPr>
        </p:nvSpPr>
        <p:spPr/>
        <p:txBody>
          <a:bodyPr/>
          <a:lstStyle/>
          <a:p>
            <a:fld id="{80E840A7-A529-4127-8237-A9484F397FB9}" type="slidenum">
              <a:rPr kumimoji="1" lang="ja-JP" altLang="en-US" smtClean="0"/>
              <a:t>63</a:t>
            </a:fld>
            <a:endParaRPr kumimoji="1" lang="ja-JP" altLang="en-US"/>
          </a:p>
        </p:txBody>
      </p:sp>
    </p:spTree>
    <p:extLst>
      <p:ext uri="{BB962C8B-B14F-4D97-AF65-F5344CB8AC3E}">
        <p14:creationId xmlns:p14="http://schemas.microsoft.com/office/powerpoint/2010/main" val="3807150459"/>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64</a:t>
            </a:fld>
            <a:endParaRPr kumimoji="1" lang="ja-JP" altLang="en-US"/>
          </a:p>
        </p:txBody>
      </p:sp>
      <p:sp>
        <p:nvSpPr>
          <p:cNvPr id="6" name="正方形/長方形 5"/>
          <p:cNvSpPr/>
          <p:nvPr/>
        </p:nvSpPr>
        <p:spPr>
          <a:xfrm>
            <a:off x="1175657" y="21460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175657" y="3974841"/>
            <a:ext cx="9843796"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spTree>
    <p:extLst>
      <p:ext uri="{BB962C8B-B14F-4D97-AF65-F5344CB8AC3E}">
        <p14:creationId xmlns:p14="http://schemas.microsoft.com/office/powerpoint/2010/main" val="125414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down)">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10" grpId="0"/>
      <p:bldP spid="11" grpId="0"/>
      <p:bldP spid="13"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数当てゲームのルール説明</a:t>
            </a:r>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304" y="2332653"/>
            <a:ext cx="10507525" cy="3322683"/>
          </a:xfrm>
        </p:spPr>
      </p:pic>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65</a:t>
            </a:fld>
            <a:endParaRPr kumimoji="1" lang="ja-JP" altLang="en-US"/>
          </a:p>
        </p:txBody>
      </p:sp>
      <p:sp>
        <p:nvSpPr>
          <p:cNvPr id="8" name="テキスト ボックス 7"/>
          <p:cNvSpPr txBox="1"/>
          <p:nvPr/>
        </p:nvSpPr>
        <p:spPr>
          <a:xfrm>
            <a:off x="4254757" y="2414110"/>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0" name="テキスト ボックス 9"/>
          <p:cNvSpPr txBox="1"/>
          <p:nvPr/>
        </p:nvSpPr>
        <p:spPr>
          <a:xfrm>
            <a:off x="9645462" y="2414110"/>
            <a:ext cx="1119675" cy="646331"/>
          </a:xfrm>
          <a:prstGeom prst="rect">
            <a:avLst/>
          </a:prstGeom>
          <a:noFill/>
        </p:spPr>
        <p:txBody>
          <a:bodyPr wrap="square" rtlCol="0">
            <a:spAutoFit/>
          </a:bodyPr>
          <a:lstStyle/>
          <a:p>
            <a:r>
              <a:rPr kumimoji="1" lang="ja-JP" altLang="en-US" sz="3600" dirty="0">
                <a:solidFill>
                  <a:schemeClr val="bg1"/>
                </a:solidFill>
              </a:rPr>
              <a:t>９点</a:t>
            </a:r>
          </a:p>
        </p:txBody>
      </p:sp>
      <p:sp>
        <p:nvSpPr>
          <p:cNvPr id="11" name="テキスト ボックス 10"/>
          <p:cNvSpPr txBox="1"/>
          <p:nvPr/>
        </p:nvSpPr>
        <p:spPr>
          <a:xfrm>
            <a:off x="6981213" y="2414110"/>
            <a:ext cx="1119675" cy="646331"/>
          </a:xfrm>
          <a:prstGeom prst="rect">
            <a:avLst/>
          </a:prstGeom>
          <a:noFill/>
        </p:spPr>
        <p:txBody>
          <a:bodyPr wrap="square" rtlCol="0">
            <a:spAutoFit/>
          </a:bodyPr>
          <a:lstStyle/>
          <a:p>
            <a:r>
              <a:rPr kumimoji="1" lang="ja-JP" altLang="en-US" sz="3600" dirty="0">
                <a:solidFill>
                  <a:schemeClr val="bg1"/>
                </a:solidFill>
              </a:rPr>
              <a:t>６点</a:t>
            </a:r>
          </a:p>
        </p:txBody>
      </p:sp>
      <p:sp>
        <p:nvSpPr>
          <p:cNvPr id="12" name="テキスト ボックス 11"/>
          <p:cNvSpPr txBox="1"/>
          <p:nvPr/>
        </p:nvSpPr>
        <p:spPr>
          <a:xfrm>
            <a:off x="9645461" y="4060356"/>
            <a:ext cx="1119675" cy="646331"/>
          </a:xfrm>
          <a:prstGeom prst="rect">
            <a:avLst/>
          </a:prstGeom>
          <a:noFill/>
        </p:spPr>
        <p:txBody>
          <a:bodyPr wrap="square" rtlCol="0">
            <a:spAutoFit/>
          </a:bodyPr>
          <a:lstStyle/>
          <a:p>
            <a:r>
              <a:rPr kumimoji="1" lang="ja-JP" altLang="en-US" sz="3600" dirty="0">
                <a:solidFill>
                  <a:schemeClr val="bg1"/>
                </a:solidFill>
              </a:rPr>
              <a:t>３点</a:t>
            </a:r>
          </a:p>
        </p:txBody>
      </p:sp>
      <p:sp>
        <p:nvSpPr>
          <p:cNvPr id="13" name="テキスト ボックス 12"/>
          <p:cNvSpPr txBox="1"/>
          <p:nvPr/>
        </p:nvSpPr>
        <p:spPr>
          <a:xfrm>
            <a:off x="6962550" y="4053900"/>
            <a:ext cx="1119675" cy="646331"/>
          </a:xfrm>
          <a:prstGeom prst="rect">
            <a:avLst/>
          </a:prstGeom>
          <a:noFill/>
        </p:spPr>
        <p:txBody>
          <a:bodyPr wrap="square" rtlCol="0">
            <a:spAutoFit/>
          </a:bodyPr>
          <a:lstStyle/>
          <a:p>
            <a:r>
              <a:rPr kumimoji="1" lang="ja-JP" altLang="en-US" sz="3600" dirty="0">
                <a:solidFill>
                  <a:schemeClr val="bg1"/>
                </a:solidFill>
              </a:rPr>
              <a:t>２点</a:t>
            </a:r>
          </a:p>
        </p:txBody>
      </p:sp>
      <p:sp>
        <p:nvSpPr>
          <p:cNvPr id="14" name="テキスト ボックス 13"/>
          <p:cNvSpPr txBox="1"/>
          <p:nvPr/>
        </p:nvSpPr>
        <p:spPr>
          <a:xfrm>
            <a:off x="4279639" y="4053899"/>
            <a:ext cx="1119675" cy="646331"/>
          </a:xfrm>
          <a:prstGeom prst="rect">
            <a:avLst/>
          </a:prstGeom>
          <a:noFill/>
        </p:spPr>
        <p:txBody>
          <a:bodyPr wrap="square" rtlCol="0">
            <a:spAutoFit/>
          </a:bodyPr>
          <a:lstStyle/>
          <a:p>
            <a:r>
              <a:rPr kumimoji="1" lang="ja-JP" altLang="en-US" sz="3600" dirty="0">
                <a:solidFill>
                  <a:schemeClr val="bg1"/>
                </a:solidFill>
              </a:rPr>
              <a:t>１点</a:t>
            </a: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75" y="4661236"/>
            <a:ext cx="701101" cy="358171"/>
          </a:xfrm>
          <a:prstGeom prst="rect">
            <a:avLst/>
          </a:prstGeom>
        </p:spPr>
      </p:pic>
      <p:pic>
        <p:nvPicPr>
          <p:cNvPr id="9" name="図 8"/>
          <p:cNvPicPr>
            <a:picLocks noChangeAspect="1"/>
          </p:cNvPicPr>
          <p:nvPr/>
        </p:nvPicPr>
        <p:blipFill>
          <a:blip r:embed="rId5"/>
          <a:stretch>
            <a:fillRect/>
          </a:stretch>
        </p:blipFill>
        <p:spPr>
          <a:xfrm>
            <a:off x="9532266" y="4661236"/>
            <a:ext cx="876300" cy="447675"/>
          </a:xfrm>
          <a:prstGeom prst="rect">
            <a:avLst/>
          </a:prstGeom>
        </p:spPr>
      </p:pic>
      <p:pic>
        <p:nvPicPr>
          <p:cNvPr id="15" name="図 14"/>
          <p:cNvPicPr>
            <a:picLocks noChangeAspect="1"/>
          </p:cNvPicPr>
          <p:nvPr/>
        </p:nvPicPr>
        <p:blipFill>
          <a:blip r:embed="rId5"/>
          <a:stretch>
            <a:fillRect/>
          </a:stretch>
        </p:blipFill>
        <p:spPr>
          <a:xfrm>
            <a:off x="9680170" y="3039703"/>
            <a:ext cx="876300" cy="447675"/>
          </a:xfrm>
          <a:prstGeom prst="rect">
            <a:avLst/>
          </a:prstGeom>
        </p:spPr>
      </p:pic>
      <p:pic>
        <p:nvPicPr>
          <p:cNvPr id="16" name="図 15"/>
          <p:cNvPicPr>
            <a:picLocks noChangeAspect="1"/>
          </p:cNvPicPr>
          <p:nvPr/>
        </p:nvPicPr>
        <p:blipFill>
          <a:blip r:embed="rId5"/>
          <a:stretch>
            <a:fillRect/>
          </a:stretch>
        </p:blipFill>
        <p:spPr>
          <a:xfrm>
            <a:off x="7036259" y="3045250"/>
            <a:ext cx="876300" cy="447675"/>
          </a:xfrm>
          <a:prstGeom prst="rect">
            <a:avLst/>
          </a:prstGeom>
        </p:spPr>
      </p:pic>
      <p:pic>
        <p:nvPicPr>
          <p:cNvPr id="17" name="図 16"/>
          <p:cNvPicPr>
            <a:picLocks noChangeAspect="1"/>
          </p:cNvPicPr>
          <p:nvPr/>
        </p:nvPicPr>
        <p:blipFill>
          <a:blip r:embed="rId5"/>
          <a:stretch>
            <a:fillRect/>
          </a:stretch>
        </p:blipFill>
        <p:spPr>
          <a:xfrm>
            <a:off x="4138599" y="3025612"/>
            <a:ext cx="876300" cy="447675"/>
          </a:xfrm>
          <a:prstGeom prst="rect">
            <a:avLst/>
          </a:prstGeom>
        </p:spPr>
      </p:pic>
      <p:pic>
        <p:nvPicPr>
          <p:cNvPr id="18" name="図 17"/>
          <p:cNvPicPr>
            <a:picLocks noChangeAspect="1"/>
          </p:cNvPicPr>
          <p:nvPr/>
        </p:nvPicPr>
        <p:blipFill>
          <a:blip r:embed="rId5"/>
          <a:stretch>
            <a:fillRect/>
          </a:stretch>
        </p:blipFill>
        <p:spPr>
          <a:xfrm>
            <a:off x="4354342" y="4616483"/>
            <a:ext cx="876300" cy="447675"/>
          </a:xfrm>
          <a:prstGeom prst="rect">
            <a:avLst/>
          </a:prstGeom>
        </p:spPr>
      </p:pic>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34702" y="2970743"/>
            <a:ext cx="1984159" cy="775545"/>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6799" y="2970741"/>
            <a:ext cx="1984159" cy="775545"/>
          </a:xfrm>
          <a:prstGeom prst="rect">
            <a:avLst/>
          </a:prstGeom>
        </p:spPr>
      </p:pic>
      <p:pic>
        <p:nvPicPr>
          <p:cNvPr id="21" name="図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327817" y="2970742"/>
            <a:ext cx="1984159" cy="775545"/>
          </a:xfrm>
          <a:prstGeom prst="rect">
            <a:avLst/>
          </a:prstGeom>
        </p:spPr>
      </p:pic>
      <p:sp>
        <p:nvSpPr>
          <p:cNvPr id="22" name="テキスト ボックス 21"/>
          <p:cNvSpPr txBox="1"/>
          <p:nvPr/>
        </p:nvSpPr>
        <p:spPr>
          <a:xfrm>
            <a:off x="2866464" y="3060441"/>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3" name="テキスト ボックス 22"/>
          <p:cNvSpPr txBox="1"/>
          <p:nvPr/>
        </p:nvSpPr>
        <p:spPr>
          <a:xfrm>
            <a:off x="5553016" y="2973792"/>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
        <p:nvSpPr>
          <p:cNvPr id="24" name="テキスト ボックス 23"/>
          <p:cNvSpPr txBox="1"/>
          <p:nvPr/>
        </p:nvSpPr>
        <p:spPr>
          <a:xfrm>
            <a:off x="8229000" y="3036047"/>
            <a:ext cx="1239868" cy="769441"/>
          </a:xfrm>
          <a:prstGeom prst="rect">
            <a:avLst/>
          </a:prstGeom>
          <a:noFill/>
        </p:spPr>
        <p:txBody>
          <a:bodyPr wrap="square" rtlCol="0">
            <a:spAutoFit/>
          </a:bodyPr>
          <a:lstStyle/>
          <a:p>
            <a:r>
              <a:rPr kumimoji="1" lang="en-US" altLang="ja-JP" sz="4400" dirty="0">
                <a:solidFill>
                  <a:srgbClr val="FF0000"/>
                </a:solidFill>
              </a:rPr>
              <a:t>x3</a:t>
            </a:r>
            <a:endParaRPr kumimoji="1" lang="ja-JP" altLang="en-US" sz="4400" dirty="0">
              <a:solidFill>
                <a:srgbClr val="FF0000"/>
              </a:solidFill>
            </a:endParaRPr>
          </a:p>
        </p:txBody>
      </p:sp>
    </p:spTree>
    <p:extLst>
      <p:ext uri="{BB962C8B-B14F-4D97-AF65-F5344CB8AC3E}">
        <p14:creationId xmlns:p14="http://schemas.microsoft.com/office/powerpoint/2010/main" val="7090123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66</a:t>
            </a:fld>
            <a:endParaRPr kumimoji="1" lang="ja-JP" altLang="en-US"/>
          </a:p>
        </p:txBody>
      </p:sp>
      <p:pic>
        <p:nvPicPr>
          <p:cNvPr id="10" name="5186E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9399" y="199054"/>
            <a:ext cx="10116281" cy="5974052"/>
          </a:xfrm>
        </p:spPr>
      </p:pic>
    </p:spTree>
    <p:extLst>
      <p:ext uri="{BB962C8B-B14F-4D97-AF65-F5344CB8AC3E}">
        <p14:creationId xmlns:p14="http://schemas.microsoft.com/office/powerpoint/2010/main" val="407788664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６つのボタンを評価する</a:t>
            </a:r>
          </a:p>
        </p:txBody>
      </p:sp>
      <p:sp>
        <p:nvSpPr>
          <p:cNvPr id="3" name="コンテンツ プレースホルダー 2"/>
          <p:cNvSpPr>
            <a:spLocks noGrp="1"/>
          </p:cNvSpPr>
          <p:nvPr>
            <p:ph idx="1"/>
          </p:nvPr>
        </p:nvSpPr>
        <p:spPr/>
        <p:txBody>
          <a:bodyPr>
            <a:normAutofit lnSpcReduction="10000"/>
          </a:bodyPr>
          <a:lstStyle/>
          <a:p>
            <a:pPr marL="0" indent="0">
              <a:buNone/>
            </a:pPr>
            <a:endParaRPr lang="en-US" altLang="ja-JP" sz="5400" dirty="0"/>
          </a:p>
          <a:p>
            <a:pPr marL="0" indent="0">
              <a:buNone/>
            </a:pPr>
            <a:r>
              <a:rPr lang="ja-JP" altLang="en-US" sz="5400" dirty="0"/>
              <a:t>・</a:t>
            </a:r>
            <a:r>
              <a:rPr lang="en-US" altLang="ja-JP" sz="5400" dirty="0"/>
              <a:t>5</a:t>
            </a:r>
            <a:r>
              <a:rPr lang="ja-JP" altLang="en-US" sz="5400" dirty="0"/>
              <a:t>段階評価システム</a:t>
            </a:r>
            <a:endParaRPr lang="en-US" altLang="ja-JP" sz="5400" dirty="0"/>
          </a:p>
          <a:p>
            <a:pPr marL="0" indent="0">
              <a:buNone/>
            </a:pPr>
            <a:r>
              <a:rPr kumimoji="1" lang="ja-JP" altLang="en-US" sz="5400" dirty="0"/>
              <a:t>・多元的評価システム</a:t>
            </a:r>
            <a:endParaRPr lang="en-US" altLang="ja-JP" sz="5400" dirty="0"/>
          </a:p>
          <a:p>
            <a:pPr marL="0" indent="0">
              <a:buNone/>
            </a:pPr>
            <a:endParaRPr lang="en-US" altLang="ja-JP" sz="5400" dirty="0"/>
          </a:p>
          <a:p>
            <a:pPr marL="0" indent="0">
              <a:buNone/>
            </a:pPr>
            <a:r>
              <a:rPr kumimoji="1" lang="ja-JP" altLang="en-US" sz="3600" dirty="0"/>
              <a:t>の両方で評価する</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67</a:t>
            </a:fld>
            <a:endParaRPr kumimoji="1" lang="ja-JP" altLang="en-US"/>
          </a:p>
        </p:txBody>
      </p:sp>
    </p:spTree>
    <p:extLst>
      <p:ext uri="{BB962C8B-B14F-4D97-AF65-F5344CB8AC3E}">
        <p14:creationId xmlns:p14="http://schemas.microsoft.com/office/powerpoint/2010/main" val="1773121512"/>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５</a:t>
            </a:r>
            <a:r>
              <a:rPr kumimoji="1" lang="ja-JP" altLang="en-US" dirty="0"/>
              <a:t>段階で評価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68</a:t>
            </a:fld>
            <a:endParaRPr kumimoji="1" lang="ja-JP" altLang="en-US"/>
          </a:p>
        </p:txBody>
      </p:sp>
      <p:pic>
        <p:nvPicPr>
          <p:cNvPr id="6" name="318BA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3955" y="0"/>
            <a:ext cx="12048045" cy="5498874"/>
          </a:xfrm>
        </p:spPr>
      </p:pic>
    </p:spTree>
    <p:extLst>
      <p:ext uri="{BB962C8B-B14F-4D97-AF65-F5344CB8AC3E}">
        <p14:creationId xmlns:p14="http://schemas.microsoft.com/office/powerpoint/2010/main" val="350580014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3" name="コンテンツ プレースホルダー 2"/>
          <p:cNvSpPr>
            <a:spLocks noGrp="1"/>
          </p:cNvSpPr>
          <p:nvPr>
            <p:ph idx="1"/>
          </p:nvPr>
        </p:nvSpPr>
        <p:spPr/>
        <p:txBody>
          <a:bodyPr/>
          <a:lstStyle/>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a:t>
            </a:fld>
            <a:r>
              <a:rPr kumimoji="1" lang="en-US" altLang="ja-JP" dirty="0"/>
              <a:t> /27</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956" y="2074854"/>
            <a:ext cx="3050428" cy="4089586"/>
          </a:xfrm>
          <a:prstGeom prst="rect">
            <a:avLst/>
          </a:prstGeom>
        </p:spPr>
      </p:pic>
      <p:sp>
        <p:nvSpPr>
          <p:cNvPr id="8" name="テキスト ボックス 7"/>
          <p:cNvSpPr txBox="1"/>
          <p:nvPr/>
        </p:nvSpPr>
        <p:spPr>
          <a:xfrm>
            <a:off x="5107012" y="3632903"/>
            <a:ext cx="5562600" cy="1477328"/>
          </a:xfrm>
          <a:prstGeom prst="rect">
            <a:avLst/>
          </a:prstGeom>
          <a:noFill/>
        </p:spPr>
        <p:txBody>
          <a:bodyPr wrap="square" rtlCol="0">
            <a:spAutoFit/>
          </a:bodyPr>
          <a:lstStyle/>
          <a:p>
            <a:r>
              <a:rPr lang="ja-JP" altLang="en-US" sz="2400" b="1" dirty="0"/>
              <a:t>（</a:t>
            </a:r>
            <a:r>
              <a:rPr lang="en-US" altLang="ja-JP" sz="2400" b="1" dirty="0"/>
              <a:t>1733</a:t>
            </a:r>
            <a:r>
              <a:rPr lang="ja-JP" altLang="en-US" sz="2400" b="1" dirty="0"/>
              <a:t>年</a:t>
            </a:r>
            <a:r>
              <a:rPr lang="en-US" altLang="ja-JP" sz="2400" b="1" dirty="0"/>
              <a:t>-1799</a:t>
            </a:r>
            <a:r>
              <a:rPr lang="ja-JP" altLang="en-US" sz="2400" b="1" dirty="0"/>
              <a:t>年）</a:t>
            </a:r>
            <a:endParaRPr lang="en-US" altLang="ja-JP" sz="2400" b="1" dirty="0"/>
          </a:p>
          <a:p>
            <a:r>
              <a:rPr lang="ja-JP" altLang="en-US" sz="2400" b="1" dirty="0"/>
              <a:t>ボルダルールの開発者。数学者、物理学者、政治学者、航海士でもある。</a:t>
            </a:r>
          </a:p>
          <a:p>
            <a:endParaRPr kumimoji="1" lang="ja-JP" altLang="en-US" dirty="0"/>
          </a:p>
        </p:txBody>
      </p:sp>
      <p:sp>
        <p:nvSpPr>
          <p:cNvPr id="9" name="テキスト ボックス 8"/>
          <p:cNvSpPr txBox="1"/>
          <p:nvPr/>
        </p:nvSpPr>
        <p:spPr>
          <a:xfrm>
            <a:off x="4832049" y="2761499"/>
            <a:ext cx="6112526" cy="646331"/>
          </a:xfrm>
          <a:prstGeom prst="rect">
            <a:avLst/>
          </a:prstGeom>
          <a:noFill/>
        </p:spPr>
        <p:txBody>
          <a:bodyPr wrap="square" rtlCol="0">
            <a:spAutoFit/>
          </a:bodyPr>
          <a:lstStyle/>
          <a:p>
            <a:r>
              <a:rPr kumimoji="1" lang="ja-JP" altLang="en-US" sz="3600" b="1" i="1" dirty="0">
                <a:effectLst>
                  <a:outerShdw blurRad="38100" dist="38100" dir="2700000" algn="tl">
                    <a:srgbClr val="000000">
                      <a:alpha val="43137"/>
                    </a:srgbClr>
                  </a:outerShdw>
                </a:effectLst>
              </a:rPr>
              <a:t>ジャン＝シャルル・ド・ボルダ</a:t>
            </a:r>
          </a:p>
        </p:txBody>
      </p:sp>
    </p:spTree>
    <p:extLst>
      <p:ext uri="{BB962C8B-B14F-4D97-AF65-F5344CB8AC3E}">
        <p14:creationId xmlns:p14="http://schemas.microsoft.com/office/powerpoint/2010/main" val="2261193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多元的に評価</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69</a:t>
            </a:fld>
            <a:endParaRPr kumimoji="1" lang="ja-JP" altLang="en-US"/>
          </a:p>
        </p:txBody>
      </p:sp>
      <p:pic>
        <p:nvPicPr>
          <p:cNvPr id="9" name="5149E6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4172" y="587828"/>
            <a:ext cx="11679016" cy="5041674"/>
          </a:xfrm>
        </p:spPr>
      </p:pic>
    </p:spTree>
    <p:extLst>
      <p:ext uri="{BB962C8B-B14F-4D97-AF65-F5344CB8AC3E}">
        <p14:creationId xmlns:p14="http://schemas.microsoft.com/office/powerpoint/2010/main" val="1142367357"/>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実験結果</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06280185"/>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70</a:t>
            </a:fld>
            <a:endParaRPr kumimoji="1" lang="ja-JP" altLang="en-US"/>
          </a:p>
        </p:txBody>
      </p:sp>
    </p:spTree>
    <p:extLst>
      <p:ext uri="{BB962C8B-B14F-4D97-AF65-F5344CB8AC3E}">
        <p14:creationId xmlns:p14="http://schemas.microsoft.com/office/powerpoint/2010/main" val="415314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7" dur="500"/>
                                        <p:tgtEl>
                                          <p:spTgt spid="6">
                                            <p:graphicEl>
                                              <a:chart seriesIdx="0" categoryIdx="0" bldStep="ptIn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2" dur="500"/>
                                        <p:tgtEl>
                                          <p:spTgt spid="6">
                                            <p:graphicEl>
                                              <a:chart seriesIdx="0" categoryIdx="1"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3600" dirty="0"/>
              <a:t>経済学では、アンケート調査のような表明選好は</a:t>
            </a:r>
            <a:endParaRPr kumimoji="1" lang="en-US" altLang="ja-JP" sz="3600" dirty="0"/>
          </a:p>
          <a:p>
            <a:r>
              <a:rPr kumimoji="1" lang="ja-JP" altLang="en-US" sz="3600" dirty="0"/>
              <a:t>科学的根拠とはみなされない。</a:t>
            </a:r>
            <a:endParaRPr kumimoji="1" lang="en-US" altLang="ja-JP" sz="3600" dirty="0"/>
          </a:p>
          <a:p>
            <a:endParaRPr lang="en-US" altLang="ja-JP" sz="3600" dirty="0"/>
          </a:p>
          <a:p>
            <a:r>
              <a:rPr lang="ja-JP" altLang="en-US" sz="3600" dirty="0"/>
              <a:t>→実際の損得と関係づけられた顕示選好を</a:t>
            </a:r>
            <a:endParaRPr lang="en-US" altLang="ja-JP" sz="3600" dirty="0"/>
          </a:p>
          <a:p>
            <a:r>
              <a:rPr lang="en-US" altLang="ja-JP" sz="3600" dirty="0"/>
              <a:t>    </a:t>
            </a:r>
            <a:r>
              <a:rPr lang="ja-JP" altLang="en-US" sz="3600" dirty="0"/>
              <a:t>取り出す実験を考える必要がある。</a:t>
            </a:r>
            <a:endParaRPr lang="en-US" altLang="ja-JP" sz="3600" dirty="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71</a:t>
            </a:fld>
            <a:endParaRPr kumimoji="1" lang="ja-JP" altLang="en-US"/>
          </a:p>
        </p:txBody>
      </p:sp>
    </p:spTree>
    <p:extLst>
      <p:ext uri="{BB962C8B-B14F-4D97-AF65-F5344CB8AC3E}">
        <p14:creationId xmlns:p14="http://schemas.microsoft.com/office/powerpoint/2010/main" val="2903318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今後の課題</a:t>
            </a:r>
          </a:p>
        </p:txBody>
      </p:sp>
      <p:sp>
        <p:nvSpPr>
          <p:cNvPr id="3" name="コンテンツ プレースホルダー 2"/>
          <p:cNvSpPr>
            <a:spLocks noGrp="1"/>
          </p:cNvSpPr>
          <p:nvPr>
            <p:ph idx="1"/>
          </p:nvPr>
        </p:nvSpPr>
        <p:spPr/>
        <p:txBody>
          <a:bodyPr>
            <a:normAutofit/>
          </a:bodyPr>
          <a:lstStyle/>
          <a:p>
            <a:endParaRPr lang="en-US" altLang="ja-JP" dirty="0"/>
          </a:p>
          <a:p>
            <a:r>
              <a:rPr lang="ja-JP" altLang="en-US" sz="3600" dirty="0"/>
              <a:t>数理モデルを作り、多元的評価システムの</a:t>
            </a:r>
            <a:endParaRPr lang="en-US" altLang="ja-JP" sz="3600" dirty="0"/>
          </a:p>
          <a:p>
            <a:r>
              <a:rPr lang="ja-JP" altLang="en-US" sz="3600" dirty="0"/>
              <a:t>望ましい性質を数学的に説明する。</a:t>
            </a:r>
            <a:endParaRPr lang="en-US" altLang="ja-JP" sz="3600" dirty="0"/>
          </a:p>
          <a:p>
            <a:endParaRPr lang="en-US" altLang="ja-JP" sz="3600" dirty="0"/>
          </a:p>
          <a:p>
            <a:r>
              <a:rPr lang="ja-JP" altLang="en-US" sz="3600" dirty="0"/>
              <a:t>→このような分野は社会選択理論と呼ばれ</a:t>
            </a:r>
            <a:endParaRPr lang="en-US" altLang="ja-JP" sz="3600" dirty="0"/>
          </a:p>
          <a:p>
            <a:r>
              <a:rPr lang="ja-JP" altLang="en-US" sz="3600" dirty="0"/>
              <a:t>膨大な先行研究があるのでそれらを参考にする。</a:t>
            </a:r>
            <a:endParaRPr lang="en-US" altLang="ja-JP" sz="3600" dirty="0"/>
          </a:p>
          <a:p>
            <a:endParaRPr kumimoji="1"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72</a:t>
            </a:fld>
            <a:endParaRPr kumimoji="1" lang="ja-JP" altLang="en-US"/>
          </a:p>
        </p:txBody>
      </p:sp>
    </p:spTree>
    <p:extLst>
      <p:ext uri="{BB962C8B-B14F-4D97-AF65-F5344CB8AC3E}">
        <p14:creationId xmlns:p14="http://schemas.microsoft.com/office/powerpoint/2010/main" val="113625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73</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333999"/>
            <a:ext cx="740229" cy="57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582886"/>
            <a:ext cx="740229" cy="133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3810000"/>
            <a:ext cx="740229" cy="210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1992087"/>
            <a:ext cx="740229" cy="395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27416">
            <a:off x="4563384" y="1076615"/>
            <a:ext cx="3629337" cy="4389270"/>
          </a:xfrm>
          <a:prstGeom prst="rect">
            <a:avLst/>
          </a:prstGeom>
        </p:spPr>
      </p:pic>
      <p:sp>
        <p:nvSpPr>
          <p:cNvPr id="30" name="テキスト ボックス 29"/>
          <p:cNvSpPr txBox="1"/>
          <p:nvPr/>
        </p:nvSpPr>
        <p:spPr>
          <a:xfrm>
            <a:off x="1857327" y="2282960"/>
            <a:ext cx="3714206" cy="1754326"/>
          </a:xfrm>
          <a:prstGeom prst="rect">
            <a:avLst/>
          </a:prstGeom>
          <a:noFill/>
        </p:spPr>
        <p:txBody>
          <a:bodyPr wrap="square" rtlCol="0">
            <a:spAutoFit/>
          </a:bodyPr>
          <a:lstStyle/>
          <a:p>
            <a:pPr algn="ctr"/>
            <a:r>
              <a:rPr kumimoji="1" lang="ja-JP" altLang="en-US" sz="5400" u="sng" dirty="0">
                <a:solidFill>
                  <a:srgbClr val="FF0000"/>
                </a:solidFill>
              </a:rPr>
              <a:t>組み合わせ</a:t>
            </a:r>
            <a:endParaRPr kumimoji="1" lang="en-US" altLang="ja-JP" sz="5400" u="sng" dirty="0">
              <a:solidFill>
                <a:srgbClr val="FF0000"/>
              </a:solidFill>
            </a:endParaRPr>
          </a:p>
          <a:p>
            <a:pPr algn="ctr"/>
            <a:r>
              <a:rPr kumimoji="1" lang="ja-JP" altLang="en-US" sz="5400" u="sng" dirty="0">
                <a:solidFill>
                  <a:srgbClr val="FF0000"/>
                </a:solidFill>
              </a:rPr>
              <a:t>爆発</a:t>
            </a:r>
          </a:p>
        </p:txBody>
      </p:sp>
    </p:spTree>
    <p:extLst>
      <p:ext uri="{BB962C8B-B14F-4D97-AF65-F5344CB8AC3E}">
        <p14:creationId xmlns:p14="http://schemas.microsoft.com/office/powerpoint/2010/main" val="22108343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気づいたこと</a:t>
            </a:r>
            <a:endParaRPr kumimoji="1" lang="ja-JP" altLang="en-US" dirty="0"/>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74</a:t>
            </a:fld>
            <a:endParaRPr kumimoji="1" lang="ja-JP" altLang="en-US"/>
          </a:p>
        </p:txBody>
      </p:sp>
      <p:sp>
        <p:nvSpPr>
          <p:cNvPr id="17" name="正方形/長方形 16"/>
          <p:cNvSpPr/>
          <p:nvPr/>
        </p:nvSpPr>
        <p:spPr>
          <a:xfrm>
            <a:off x="3940628" y="5649685"/>
            <a:ext cx="740229" cy="250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264981" y="5170715"/>
            <a:ext cx="740229" cy="740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334" y="4648200"/>
            <a:ext cx="740229" cy="1268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913687" y="4158343"/>
            <a:ext cx="740229"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9238038" y="3646713"/>
            <a:ext cx="740229" cy="2296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2083525" y="2723383"/>
            <a:ext cx="3714206" cy="923330"/>
          </a:xfrm>
          <a:prstGeom prst="rect">
            <a:avLst/>
          </a:prstGeom>
          <a:noFill/>
        </p:spPr>
        <p:txBody>
          <a:bodyPr wrap="square" rtlCol="0">
            <a:spAutoFit/>
          </a:bodyPr>
          <a:lstStyle/>
          <a:p>
            <a:pPr algn="ctr"/>
            <a:r>
              <a:rPr kumimoji="1" lang="ja-JP" altLang="en-US" sz="5400" u="sng" dirty="0">
                <a:solidFill>
                  <a:srgbClr val="FF0000"/>
                </a:solidFill>
              </a:rPr>
              <a:t>線形増加</a:t>
            </a:r>
          </a:p>
        </p:txBody>
      </p:sp>
      <p:cxnSp>
        <p:nvCxnSpPr>
          <p:cNvPr id="5" name="直線矢印コネクタ 4"/>
          <p:cNvCxnSpPr>
            <a:stCxn id="17" idx="0"/>
          </p:cNvCxnSpPr>
          <p:nvPr/>
        </p:nvCxnSpPr>
        <p:spPr>
          <a:xfrm flipV="1">
            <a:off x="4310743" y="3113314"/>
            <a:ext cx="6844937" cy="25363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307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4" name="コンテンツ プレースホルダー 3"/>
          <p:cNvSpPr txBox="1">
            <a:spLocks noGrp="1"/>
          </p:cNvSpPr>
          <p:nvPr>
            <p:ph idx="1"/>
          </p:nvPr>
        </p:nvSpPr>
        <p:spPr>
          <a:xfrm>
            <a:off x="1097280" y="3464984"/>
            <a:ext cx="10058400" cy="1269065"/>
          </a:xfrm>
          <a:prstGeom prst="rect">
            <a:avLst/>
          </a:prstGeom>
          <a:noFill/>
        </p:spPr>
        <p:txBody>
          <a:bodyPr wrap="square" rtlCol="0">
            <a:spAutoFit/>
          </a:bodyPr>
          <a:lstStyle/>
          <a:p>
            <a:pPr marL="0" indent="0">
              <a:buNone/>
            </a:pPr>
            <a:r>
              <a:rPr kumimoji="1" lang="ja-JP" altLang="en-US" sz="3600" dirty="0"/>
              <a:t>５段階評価システムよりも多元的評価システム</a:t>
            </a:r>
            <a:endParaRPr kumimoji="1" lang="en-US" altLang="ja-JP" sz="3600" dirty="0"/>
          </a:p>
          <a:p>
            <a:pPr marL="0" indent="0">
              <a:buNone/>
            </a:pPr>
            <a:r>
              <a:rPr kumimoji="1" lang="ja-JP" altLang="en-US" sz="3600" dirty="0"/>
              <a:t>の方が人々の意見を正確に反映できる。</a:t>
            </a:r>
          </a:p>
        </p:txBody>
      </p:sp>
      <p:sp>
        <p:nvSpPr>
          <p:cNvPr id="3" name="スライド番号プレースホルダー 2"/>
          <p:cNvSpPr>
            <a:spLocks noGrp="1"/>
          </p:cNvSpPr>
          <p:nvPr>
            <p:ph type="sldNum" sz="quarter" idx="12"/>
          </p:nvPr>
        </p:nvSpPr>
        <p:spPr/>
        <p:txBody>
          <a:bodyPr/>
          <a:lstStyle/>
          <a:p>
            <a:fld id="{80E840A7-A529-4127-8237-A9484F397FB9}" type="slidenum">
              <a:rPr kumimoji="1" lang="ja-JP" altLang="en-US" smtClean="0"/>
              <a:t>75</a:t>
            </a:fld>
            <a:endParaRPr kumimoji="1" lang="ja-JP" altLang="en-US"/>
          </a:p>
        </p:txBody>
      </p:sp>
    </p:spTree>
    <p:extLst>
      <p:ext uri="{BB962C8B-B14F-4D97-AF65-F5344CB8AC3E}">
        <p14:creationId xmlns:p14="http://schemas.microsoft.com/office/powerpoint/2010/main" val="349487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318523"/>
            <a:ext cx="10058400" cy="1450757"/>
          </a:xfrm>
        </p:spPr>
        <p:txBody>
          <a:bodyPr/>
          <a:lstStyle/>
          <a:p>
            <a:r>
              <a:rPr kumimoji="1" lang="ja-JP" altLang="en-US" dirty="0"/>
              <a:t>１．はじめに</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55905010"/>
              </p:ext>
            </p:extLst>
          </p:nvPr>
        </p:nvGraphicFramePr>
        <p:xfrm>
          <a:off x="1097280" y="3409243"/>
          <a:ext cx="6680763" cy="2743200"/>
        </p:xfrm>
        <a:graphic>
          <a:graphicData uri="http://schemas.openxmlformats.org/drawingml/2006/table">
            <a:tbl>
              <a:tblPr firstRow="1" bandRow="1">
                <a:tableStyleId>{5C22544A-7EE6-4342-B048-85BDC9FD1C3A}</a:tableStyleId>
              </a:tblPr>
              <a:tblGrid>
                <a:gridCol w="2226921">
                  <a:extLst>
                    <a:ext uri="{9D8B030D-6E8A-4147-A177-3AD203B41FA5}">
                      <a16:colId xmlns:a16="http://schemas.microsoft.com/office/drawing/2014/main" val="303623201"/>
                    </a:ext>
                  </a:extLst>
                </a:gridCol>
                <a:gridCol w="2226921">
                  <a:extLst>
                    <a:ext uri="{9D8B030D-6E8A-4147-A177-3AD203B41FA5}">
                      <a16:colId xmlns:a16="http://schemas.microsoft.com/office/drawing/2014/main" val="2539975395"/>
                    </a:ext>
                  </a:extLst>
                </a:gridCol>
                <a:gridCol w="2226921">
                  <a:extLst>
                    <a:ext uri="{9D8B030D-6E8A-4147-A177-3AD203B41FA5}">
                      <a16:colId xmlns:a16="http://schemas.microsoft.com/office/drawing/2014/main" val="4054901158"/>
                    </a:ext>
                  </a:extLst>
                </a:gridCol>
              </a:tblGrid>
              <a:tr h="685800">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45121256"/>
                  </a:ext>
                </a:extLst>
              </a:tr>
              <a:tr h="685800">
                <a:tc>
                  <a:txBody>
                    <a:bodyPr/>
                    <a:lstStyle/>
                    <a:p>
                      <a:r>
                        <a:rPr kumimoji="1" lang="ja-JP" altLang="en-US" sz="3600" dirty="0"/>
                        <a:t>１位</a:t>
                      </a:r>
                      <a:endParaRPr kumimoji="1" lang="en-US" altLang="ja-JP" sz="3600"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73136481"/>
                  </a:ext>
                </a:extLst>
              </a:tr>
              <a:tr h="685800">
                <a:tc>
                  <a:txBody>
                    <a:bodyPr/>
                    <a:lstStyle/>
                    <a:p>
                      <a:r>
                        <a:rPr kumimoji="1" lang="ja-JP" altLang="en-US" sz="3600" dirty="0"/>
                        <a:t>２位</a:t>
                      </a:r>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92600176"/>
                  </a:ext>
                </a:extLst>
              </a:tr>
              <a:tr h="685800">
                <a:tc>
                  <a:txBody>
                    <a:bodyPr/>
                    <a:lstStyle/>
                    <a:p>
                      <a:r>
                        <a:rPr kumimoji="1" lang="ja-JP" altLang="en-US" sz="3600" dirty="0"/>
                        <a:t>３位</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78467376"/>
                  </a:ext>
                </a:extLst>
              </a:tr>
            </a:tbl>
          </a:graphicData>
        </a:graphic>
      </p:graphicFrame>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pPr/>
              <a:t>7</a:t>
            </a:fld>
            <a:r>
              <a:rPr kumimoji="1" lang="en-US" altLang="ja-JP" dirty="0"/>
              <a:t> /27</a:t>
            </a:r>
            <a:endParaRPr kumimoji="1" lang="ja-JP" altLang="en-US" dirty="0"/>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53345"/>
            <a:ext cx="2667000" cy="963485"/>
          </a:xfrm>
          <a:prstGeom prst="rect">
            <a:avLst/>
          </a:prstGeom>
        </p:spPr>
      </p:pic>
      <p:sp>
        <p:nvSpPr>
          <p:cNvPr id="10" name="テキスト ボックス 9"/>
          <p:cNvSpPr txBox="1"/>
          <p:nvPr/>
        </p:nvSpPr>
        <p:spPr>
          <a:xfrm>
            <a:off x="4493623" y="2088120"/>
            <a:ext cx="1632857" cy="646331"/>
          </a:xfrm>
          <a:prstGeom prst="rect">
            <a:avLst/>
          </a:prstGeom>
          <a:noFill/>
        </p:spPr>
        <p:txBody>
          <a:bodyPr wrap="square" rtlCol="0">
            <a:spAutoFit/>
          </a:bodyPr>
          <a:lstStyle/>
          <a:p>
            <a:r>
              <a:rPr kumimoji="1" lang="ja-JP" altLang="en-US" sz="3600" dirty="0">
                <a:solidFill>
                  <a:srgbClr val="FF0000"/>
                </a:solidFill>
              </a:rPr>
              <a:t>７倍！</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2634501"/>
            <a:ext cx="5403279" cy="963485"/>
          </a:xfrm>
          <a:prstGeom prst="rect">
            <a:avLst/>
          </a:prstGeom>
        </p:spPr>
      </p:pic>
      <p:sp>
        <p:nvSpPr>
          <p:cNvPr id="12" name="テキスト ボックス 11"/>
          <p:cNvSpPr txBox="1"/>
          <p:nvPr/>
        </p:nvSpPr>
        <p:spPr>
          <a:xfrm>
            <a:off x="3037113" y="2106964"/>
            <a:ext cx="1632857" cy="646331"/>
          </a:xfrm>
          <a:prstGeom prst="rect">
            <a:avLst/>
          </a:prstGeom>
          <a:noFill/>
        </p:spPr>
        <p:txBody>
          <a:bodyPr wrap="square" rtlCol="0">
            <a:spAutoFit/>
          </a:bodyPr>
          <a:lstStyle/>
          <a:p>
            <a:r>
              <a:rPr kumimoji="1" lang="ja-JP" altLang="en-US" sz="3600" dirty="0">
                <a:solidFill>
                  <a:srgbClr val="FF0000"/>
                </a:solidFill>
              </a:rPr>
              <a:t>４倍！</a:t>
            </a:r>
          </a:p>
        </p:txBody>
      </p:sp>
      <p:sp>
        <p:nvSpPr>
          <p:cNvPr id="13" name="テキスト ボックス 12"/>
          <p:cNvSpPr txBox="1"/>
          <p:nvPr/>
        </p:nvSpPr>
        <p:spPr>
          <a:xfrm>
            <a:off x="3450770" y="41345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4" name="テキスト ボックス 13"/>
          <p:cNvSpPr txBox="1"/>
          <p:nvPr/>
        </p:nvSpPr>
        <p:spPr>
          <a:xfrm>
            <a:off x="5723708" y="5506112"/>
            <a:ext cx="402772" cy="646331"/>
          </a:xfrm>
          <a:prstGeom prst="rect">
            <a:avLst/>
          </a:prstGeom>
          <a:noFill/>
        </p:spPr>
        <p:txBody>
          <a:bodyPr wrap="square" rtlCol="0">
            <a:spAutoFit/>
          </a:bodyPr>
          <a:lstStyle/>
          <a:p>
            <a:r>
              <a:rPr kumimoji="1" lang="en-US" altLang="ja-JP" sz="3600" dirty="0"/>
              <a:t>X</a:t>
            </a:r>
            <a:endParaRPr kumimoji="1" lang="ja-JP" altLang="en-US" sz="3600" dirty="0"/>
          </a:p>
        </p:txBody>
      </p:sp>
      <p:sp>
        <p:nvSpPr>
          <p:cNvPr id="15" name="テキスト ボックス 14"/>
          <p:cNvSpPr txBox="1"/>
          <p:nvPr/>
        </p:nvSpPr>
        <p:spPr>
          <a:xfrm>
            <a:off x="3450770" y="55061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6" name="テキスト ボックス 15"/>
          <p:cNvSpPr txBox="1"/>
          <p:nvPr/>
        </p:nvSpPr>
        <p:spPr>
          <a:xfrm>
            <a:off x="5723708" y="4134512"/>
            <a:ext cx="402772" cy="646331"/>
          </a:xfrm>
          <a:prstGeom prst="rect">
            <a:avLst/>
          </a:prstGeom>
          <a:noFill/>
        </p:spPr>
        <p:txBody>
          <a:bodyPr wrap="square" rtlCol="0">
            <a:spAutoFit/>
          </a:bodyPr>
          <a:lstStyle/>
          <a:p>
            <a:r>
              <a:rPr kumimoji="1" lang="en-US" altLang="ja-JP" sz="3600" dirty="0"/>
              <a:t>Y</a:t>
            </a:r>
            <a:endParaRPr kumimoji="1" lang="ja-JP" altLang="en-US" sz="3600" dirty="0"/>
          </a:p>
        </p:txBody>
      </p:sp>
      <p:sp>
        <p:nvSpPr>
          <p:cNvPr id="17" name="テキスト ボックス 16"/>
          <p:cNvSpPr txBox="1"/>
          <p:nvPr/>
        </p:nvSpPr>
        <p:spPr>
          <a:xfrm>
            <a:off x="3450770"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8" name="テキスト ボックス 17"/>
          <p:cNvSpPr txBox="1"/>
          <p:nvPr/>
        </p:nvSpPr>
        <p:spPr>
          <a:xfrm>
            <a:off x="5723708" y="4820312"/>
            <a:ext cx="402772" cy="646331"/>
          </a:xfrm>
          <a:prstGeom prst="rect">
            <a:avLst/>
          </a:prstGeom>
          <a:noFill/>
        </p:spPr>
        <p:txBody>
          <a:bodyPr wrap="square" rtlCol="0">
            <a:spAutoFit/>
          </a:bodyPr>
          <a:lstStyle/>
          <a:p>
            <a:r>
              <a:rPr kumimoji="1" lang="en-US" altLang="ja-JP" sz="3600" dirty="0"/>
              <a:t>Z</a:t>
            </a:r>
            <a:endParaRPr kumimoji="1" lang="ja-JP" altLang="en-US" sz="3600" dirty="0"/>
          </a:p>
        </p:txBody>
      </p:sp>
      <p:sp>
        <p:nvSpPr>
          <p:cNvPr id="19" name="テキスト ボックス 18"/>
          <p:cNvSpPr txBox="1"/>
          <p:nvPr/>
        </p:nvSpPr>
        <p:spPr>
          <a:xfrm>
            <a:off x="2079171" y="4134512"/>
            <a:ext cx="957943" cy="646331"/>
          </a:xfrm>
          <a:prstGeom prst="rect">
            <a:avLst/>
          </a:prstGeom>
          <a:noFill/>
        </p:spPr>
        <p:txBody>
          <a:bodyPr wrap="square" rtlCol="0">
            <a:spAutoFit/>
          </a:bodyPr>
          <a:lstStyle/>
          <a:p>
            <a:r>
              <a:rPr kumimoji="1" lang="ja-JP" altLang="en-US" sz="3600" dirty="0">
                <a:solidFill>
                  <a:srgbClr val="FF0000"/>
                </a:solidFill>
              </a:rPr>
              <a:t>３点</a:t>
            </a:r>
          </a:p>
        </p:txBody>
      </p:sp>
      <p:sp>
        <p:nvSpPr>
          <p:cNvPr id="20" name="テキスト ボックス 19"/>
          <p:cNvSpPr txBox="1"/>
          <p:nvPr/>
        </p:nvSpPr>
        <p:spPr>
          <a:xfrm>
            <a:off x="2079171" y="4820312"/>
            <a:ext cx="957943" cy="646331"/>
          </a:xfrm>
          <a:prstGeom prst="rect">
            <a:avLst/>
          </a:prstGeom>
          <a:noFill/>
        </p:spPr>
        <p:txBody>
          <a:bodyPr wrap="square" rtlCol="0">
            <a:spAutoFit/>
          </a:bodyPr>
          <a:lstStyle/>
          <a:p>
            <a:r>
              <a:rPr kumimoji="1" lang="ja-JP" altLang="en-US" sz="3600" dirty="0">
                <a:solidFill>
                  <a:srgbClr val="FF0000"/>
                </a:solidFill>
              </a:rPr>
              <a:t>２点</a:t>
            </a:r>
          </a:p>
        </p:txBody>
      </p:sp>
      <p:sp>
        <p:nvSpPr>
          <p:cNvPr id="21" name="テキスト ボックス 20"/>
          <p:cNvSpPr txBox="1"/>
          <p:nvPr/>
        </p:nvSpPr>
        <p:spPr>
          <a:xfrm>
            <a:off x="2079171" y="5486377"/>
            <a:ext cx="957943" cy="646331"/>
          </a:xfrm>
          <a:prstGeom prst="rect">
            <a:avLst/>
          </a:prstGeom>
          <a:noFill/>
        </p:spPr>
        <p:txBody>
          <a:bodyPr wrap="square" rtlCol="0">
            <a:spAutoFit/>
          </a:bodyPr>
          <a:lstStyle/>
          <a:p>
            <a:r>
              <a:rPr kumimoji="1" lang="ja-JP" altLang="en-US" sz="3600" dirty="0">
                <a:solidFill>
                  <a:srgbClr val="FF0000"/>
                </a:solidFill>
              </a:rPr>
              <a:t>１点</a:t>
            </a:r>
          </a:p>
        </p:txBody>
      </p:sp>
      <p:sp>
        <p:nvSpPr>
          <p:cNvPr id="22" name="テキスト ボックス 21"/>
          <p:cNvSpPr txBox="1"/>
          <p:nvPr/>
        </p:nvSpPr>
        <p:spPr>
          <a:xfrm>
            <a:off x="6145949" y="3446008"/>
            <a:ext cx="997348" cy="646331"/>
          </a:xfrm>
          <a:prstGeom prst="rect">
            <a:avLst/>
          </a:prstGeom>
          <a:noFill/>
        </p:spPr>
        <p:txBody>
          <a:bodyPr wrap="square" rtlCol="0">
            <a:spAutoFit/>
          </a:bodyPr>
          <a:lstStyle/>
          <a:p>
            <a:r>
              <a:rPr kumimoji="1" lang="ja-JP" altLang="en-US" sz="3600" dirty="0"/>
              <a:t>７人</a:t>
            </a:r>
          </a:p>
        </p:txBody>
      </p:sp>
      <p:sp>
        <p:nvSpPr>
          <p:cNvPr id="23" name="テキスト ボックス 22"/>
          <p:cNvSpPr txBox="1"/>
          <p:nvPr/>
        </p:nvSpPr>
        <p:spPr>
          <a:xfrm>
            <a:off x="3958473" y="3446009"/>
            <a:ext cx="997348" cy="646331"/>
          </a:xfrm>
          <a:prstGeom prst="rect">
            <a:avLst/>
          </a:prstGeom>
          <a:noFill/>
        </p:spPr>
        <p:txBody>
          <a:bodyPr wrap="square" rtlCol="0">
            <a:spAutoFit/>
          </a:bodyPr>
          <a:lstStyle/>
          <a:p>
            <a:r>
              <a:rPr kumimoji="1" lang="ja-JP" altLang="en-US" sz="3600" dirty="0"/>
              <a:t>４人</a:t>
            </a:r>
          </a:p>
        </p:txBody>
      </p:sp>
      <p:sp>
        <p:nvSpPr>
          <p:cNvPr id="24" name="テキスト ボックス 23"/>
          <p:cNvSpPr txBox="1"/>
          <p:nvPr/>
        </p:nvSpPr>
        <p:spPr>
          <a:xfrm>
            <a:off x="3958473" y="4144367"/>
            <a:ext cx="1441378" cy="646331"/>
          </a:xfrm>
          <a:prstGeom prst="rect">
            <a:avLst/>
          </a:prstGeom>
          <a:noFill/>
        </p:spPr>
        <p:txBody>
          <a:bodyPr wrap="square" rtlCol="0">
            <a:spAutoFit/>
          </a:bodyPr>
          <a:lstStyle/>
          <a:p>
            <a:r>
              <a:rPr kumimoji="1" lang="ja-JP" altLang="en-US" sz="3600" dirty="0">
                <a:solidFill>
                  <a:srgbClr val="00B050"/>
                </a:solidFill>
              </a:rPr>
              <a:t>１２点</a:t>
            </a:r>
          </a:p>
        </p:txBody>
      </p:sp>
      <p:sp>
        <p:nvSpPr>
          <p:cNvPr id="25" name="テキスト ボックス 24"/>
          <p:cNvSpPr txBox="1"/>
          <p:nvPr/>
        </p:nvSpPr>
        <p:spPr>
          <a:xfrm>
            <a:off x="8063600" y="3303515"/>
            <a:ext cx="6621740" cy="2308324"/>
          </a:xfrm>
          <a:prstGeom prst="rect">
            <a:avLst/>
          </a:prstGeom>
          <a:noFill/>
        </p:spPr>
        <p:txBody>
          <a:bodyPr wrap="square" rtlCol="0">
            <a:spAutoFit/>
          </a:bodyPr>
          <a:lstStyle/>
          <a:p>
            <a:r>
              <a:rPr kumimoji="1" lang="ja-JP" altLang="en-US" sz="3600" dirty="0"/>
              <a:t>点数計算</a:t>
            </a:r>
            <a:endParaRPr kumimoji="1" lang="en-US" altLang="ja-JP" sz="3600" dirty="0"/>
          </a:p>
          <a:p>
            <a:r>
              <a:rPr kumimoji="1" lang="pl-PL" altLang="ja-JP" sz="3600" dirty="0"/>
              <a:t>X: </a:t>
            </a:r>
            <a:r>
              <a:rPr kumimoji="1" lang="pl-PL" altLang="ja-JP" sz="3600" dirty="0">
                <a:solidFill>
                  <a:schemeClr val="bg1"/>
                </a:solidFill>
              </a:rPr>
              <a:t>3x4</a:t>
            </a:r>
            <a:r>
              <a:rPr kumimoji="1" lang="pl-PL" altLang="ja-JP" sz="3600" dirty="0"/>
              <a:t> + </a:t>
            </a:r>
            <a:r>
              <a:rPr kumimoji="1" lang="pl-PL" altLang="ja-JP" sz="3600" dirty="0">
                <a:solidFill>
                  <a:schemeClr val="bg1"/>
                </a:solidFill>
              </a:rPr>
              <a:t>1x7</a:t>
            </a:r>
            <a:r>
              <a:rPr kumimoji="1" lang="pl-PL" altLang="ja-JP" sz="3600" dirty="0"/>
              <a:t> = </a:t>
            </a:r>
            <a:r>
              <a:rPr kumimoji="1" lang="pl-PL" altLang="ja-JP" sz="3600" dirty="0">
                <a:solidFill>
                  <a:schemeClr val="bg1"/>
                </a:solidFill>
              </a:rPr>
              <a:t>19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Y: </a:t>
            </a:r>
            <a:r>
              <a:rPr kumimoji="1" lang="pl-PL" altLang="ja-JP" sz="3600" dirty="0">
                <a:solidFill>
                  <a:schemeClr val="bg1"/>
                </a:solidFill>
              </a:rPr>
              <a:t>2x4</a:t>
            </a:r>
            <a:r>
              <a:rPr kumimoji="1" lang="pl-PL" altLang="ja-JP" sz="3600" dirty="0">
                <a:solidFill>
                  <a:srgbClr val="00B050"/>
                </a:solidFill>
              </a:rPr>
              <a:t> </a:t>
            </a:r>
            <a:r>
              <a:rPr kumimoji="1" lang="pl-PL" altLang="ja-JP" sz="3600" dirty="0"/>
              <a:t>+ </a:t>
            </a:r>
            <a:r>
              <a:rPr kumimoji="1" lang="pl-PL" altLang="ja-JP" sz="3600" dirty="0">
                <a:solidFill>
                  <a:schemeClr val="bg1"/>
                </a:solidFill>
              </a:rPr>
              <a:t>3x7</a:t>
            </a:r>
            <a:r>
              <a:rPr kumimoji="1" lang="pl-PL" altLang="ja-JP" sz="3600" dirty="0">
                <a:solidFill>
                  <a:srgbClr val="00B0F0"/>
                </a:solidFill>
              </a:rPr>
              <a:t> </a:t>
            </a:r>
            <a:r>
              <a:rPr kumimoji="1" lang="pl-PL" altLang="ja-JP" sz="3600" dirty="0"/>
              <a:t>= </a:t>
            </a:r>
            <a:r>
              <a:rPr kumimoji="1" lang="pl-PL" altLang="ja-JP" sz="3600" dirty="0">
                <a:solidFill>
                  <a:schemeClr val="bg1"/>
                </a:solidFill>
              </a:rPr>
              <a:t>29</a:t>
            </a:r>
            <a:r>
              <a:rPr kumimoji="1" lang="ja-JP" altLang="en-US" sz="3600" dirty="0">
                <a:solidFill>
                  <a:schemeClr val="bg1"/>
                </a:solidFill>
              </a:rPr>
              <a:t>点</a:t>
            </a:r>
            <a:endParaRPr kumimoji="1" lang="pl-PL" altLang="ja-JP" sz="3600" dirty="0">
              <a:solidFill>
                <a:schemeClr val="bg1"/>
              </a:solidFill>
            </a:endParaRPr>
          </a:p>
          <a:p>
            <a:r>
              <a:rPr kumimoji="1" lang="pl-PL" altLang="ja-JP" sz="3600" dirty="0"/>
              <a:t>Z: </a:t>
            </a:r>
            <a:r>
              <a:rPr kumimoji="1" lang="pl-PL" altLang="ja-JP" sz="3600" dirty="0">
                <a:solidFill>
                  <a:schemeClr val="bg1"/>
                </a:solidFill>
              </a:rPr>
              <a:t>1x4</a:t>
            </a:r>
            <a:r>
              <a:rPr kumimoji="1" lang="pl-PL" altLang="ja-JP" sz="3600" dirty="0"/>
              <a:t> + </a:t>
            </a:r>
            <a:r>
              <a:rPr kumimoji="1" lang="pl-PL" altLang="ja-JP" sz="3600" dirty="0">
                <a:solidFill>
                  <a:schemeClr val="bg1"/>
                </a:solidFill>
              </a:rPr>
              <a:t>2x7</a:t>
            </a:r>
            <a:r>
              <a:rPr kumimoji="1" lang="pl-PL" altLang="ja-JP" sz="3600" dirty="0"/>
              <a:t> = </a:t>
            </a:r>
            <a:r>
              <a:rPr kumimoji="1" lang="pl-PL" altLang="ja-JP" sz="3600" dirty="0">
                <a:solidFill>
                  <a:schemeClr val="bg1"/>
                </a:solidFill>
              </a:rPr>
              <a:t>18</a:t>
            </a:r>
            <a:r>
              <a:rPr kumimoji="1" lang="ja-JP" altLang="en-US" sz="3600" dirty="0">
                <a:solidFill>
                  <a:schemeClr val="bg1"/>
                </a:solidFill>
              </a:rPr>
              <a:t>点</a:t>
            </a:r>
            <a:endParaRPr kumimoji="1" lang="pl-PL" altLang="ja-JP" sz="3600" dirty="0">
              <a:solidFill>
                <a:schemeClr val="bg1"/>
              </a:solidFill>
            </a:endParaRPr>
          </a:p>
        </p:txBody>
      </p:sp>
      <p:sp>
        <p:nvSpPr>
          <p:cNvPr id="26" name="テキスト ボックス 25"/>
          <p:cNvSpPr txBox="1"/>
          <p:nvPr/>
        </p:nvSpPr>
        <p:spPr>
          <a:xfrm>
            <a:off x="4067936" y="4832298"/>
            <a:ext cx="1441378" cy="646331"/>
          </a:xfrm>
          <a:prstGeom prst="rect">
            <a:avLst/>
          </a:prstGeom>
          <a:noFill/>
        </p:spPr>
        <p:txBody>
          <a:bodyPr wrap="square" rtlCol="0">
            <a:spAutoFit/>
          </a:bodyPr>
          <a:lstStyle/>
          <a:p>
            <a:r>
              <a:rPr kumimoji="1" lang="ja-JP" altLang="en-US" sz="3600" dirty="0">
                <a:solidFill>
                  <a:srgbClr val="00B050"/>
                </a:solidFill>
              </a:rPr>
              <a:t>８点</a:t>
            </a:r>
          </a:p>
        </p:txBody>
      </p:sp>
      <p:sp>
        <p:nvSpPr>
          <p:cNvPr id="27" name="テキスト ボックス 26"/>
          <p:cNvSpPr txBox="1"/>
          <p:nvPr/>
        </p:nvSpPr>
        <p:spPr>
          <a:xfrm>
            <a:off x="4067936" y="5542878"/>
            <a:ext cx="1441378" cy="646331"/>
          </a:xfrm>
          <a:prstGeom prst="rect">
            <a:avLst/>
          </a:prstGeom>
          <a:noFill/>
        </p:spPr>
        <p:txBody>
          <a:bodyPr wrap="square" rtlCol="0">
            <a:spAutoFit/>
          </a:bodyPr>
          <a:lstStyle/>
          <a:p>
            <a:r>
              <a:rPr kumimoji="1" lang="ja-JP" altLang="en-US" sz="3600" dirty="0">
                <a:solidFill>
                  <a:srgbClr val="00B050"/>
                </a:solidFill>
              </a:rPr>
              <a:t>４点</a:t>
            </a:r>
          </a:p>
        </p:txBody>
      </p:sp>
      <p:sp>
        <p:nvSpPr>
          <p:cNvPr id="28" name="テキスト ボックス 27"/>
          <p:cNvSpPr txBox="1"/>
          <p:nvPr/>
        </p:nvSpPr>
        <p:spPr>
          <a:xfrm>
            <a:off x="6231572" y="4129104"/>
            <a:ext cx="1441378" cy="646331"/>
          </a:xfrm>
          <a:prstGeom prst="rect">
            <a:avLst/>
          </a:prstGeom>
          <a:noFill/>
        </p:spPr>
        <p:txBody>
          <a:bodyPr wrap="square" rtlCol="0">
            <a:spAutoFit/>
          </a:bodyPr>
          <a:lstStyle/>
          <a:p>
            <a:r>
              <a:rPr kumimoji="1" lang="ja-JP" altLang="en-US" sz="3600" dirty="0">
                <a:solidFill>
                  <a:srgbClr val="00B0F0"/>
                </a:solidFill>
              </a:rPr>
              <a:t>２１点</a:t>
            </a:r>
          </a:p>
        </p:txBody>
      </p:sp>
      <p:sp>
        <p:nvSpPr>
          <p:cNvPr id="29" name="テキスト ボックス 28"/>
          <p:cNvSpPr txBox="1"/>
          <p:nvPr/>
        </p:nvSpPr>
        <p:spPr>
          <a:xfrm>
            <a:off x="6231572" y="4824117"/>
            <a:ext cx="1441378" cy="646331"/>
          </a:xfrm>
          <a:prstGeom prst="rect">
            <a:avLst/>
          </a:prstGeom>
          <a:noFill/>
        </p:spPr>
        <p:txBody>
          <a:bodyPr wrap="square" rtlCol="0">
            <a:spAutoFit/>
          </a:bodyPr>
          <a:lstStyle/>
          <a:p>
            <a:r>
              <a:rPr kumimoji="1" lang="ja-JP" altLang="en-US" sz="3600" dirty="0">
                <a:solidFill>
                  <a:srgbClr val="00B0F0"/>
                </a:solidFill>
              </a:rPr>
              <a:t>１４点</a:t>
            </a:r>
          </a:p>
        </p:txBody>
      </p:sp>
      <p:sp>
        <p:nvSpPr>
          <p:cNvPr id="30" name="テキスト ボックス 29"/>
          <p:cNvSpPr txBox="1"/>
          <p:nvPr/>
        </p:nvSpPr>
        <p:spPr>
          <a:xfrm>
            <a:off x="6406175" y="5519130"/>
            <a:ext cx="1441378" cy="646331"/>
          </a:xfrm>
          <a:prstGeom prst="rect">
            <a:avLst/>
          </a:prstGeom>
          <a:noFill/>
        </p:spPr>
        <p:txBody>
          <a:bodyPr wrap="square" rtlCol="0">
            <a:spAutoFit/>
          </a:bodyPr>
          <a:lstStyle/>
          <a:p>
            <a:r>
              <a:rPr kumimoji="1" lang="ja-JP" altLang="en-US" sz="3600" dirty="0">
                <a:solidFill>
                  <a:srgbClr val="00B0F0"/>
                </a:solidFill>
              </a:rPr>
              <a:t>７点</a:t>
            </a:r>
          </a:p>
        </p:txBody>
      </p:sp>
      <p:sp>
        <p:nvSpPr>
          <p:cNvPr id="31" name="テキスト ボックス 30"/>
          <p:cNvSpPr txBox="1"/>
          <p:nvPr/>
        </p:nvSpPr>
        <p:spPr>
          <a:xfrm>
            <a:off x="9561967" y="3821201"/>
            <a:ext cx="880533" cy="646331"/>
          </a:xfrm>
          <a:prstGeom prst="rect">
            <a:avLst/>
          </a:prstGeom>
          <a:noFill/>
        </p:spPr>
        <p:txBody>
          <a:bodyPr wrap="square" rtlCol="0">
            <a:spAutoFit/>
          </a:bodyPr>
          <a:lstStyle/>
          <a:p>
            <a:r>
              <a:rPr kumimoji="1" lang="pl-PL" altLang="ja-JP" sz="3600" dirty="0">
                <a:solidFill>
                  <a:srgbClr val="00B0F0"/>
                </a:solidFill>
              </a:rPr>
              <a:t>1x7</a:t>
            </a:r>
            <a:endParaRPr kumimoji="1" lang="ja-JP" altLang="en-US" dirty="0"/>
          </a:p>
        </p:txBody>
      </p:sp>
      <p:sp>
        <p:nvSpPr>
          <p:cNvPr id="32" name="テキスト ボックス 31"/>
          <p:cNvSpPr txBox="1"/>
          <p:nvPr/>
        </p:nvSpPr>
        <p:spPr>
          <a:xfrm>
            <a:off x="8465387" y="3821201"/>
            <a:ext cx="880533" cy="646331"/>
          </a:xfrm>
          <a:prstGeom prst="rect">
            <a:avLst/>
          </a:prstGeom>
          <a:noFill/>
        </p:spPr>
        <p:txBody>
          <a:bodyPr wrap="square" rtlCol="0">
            <a:spAutoFit/>
          </a:bodyPr>
          <a:lstStyle/>
          <a:p>
            <a:r>
              <a:rPr kumimoji="1" lang="pl-PL" altLang="ja-JP" sz="3600" dirty="0">
                <a:solidFill>
                  <a:srgbClr val="00B050"/>
                </a:solidFill>
              </a:rPr>
              <a:t>3x4</a:t>
            </a:r>
            <a:endParaRPr kumimoji="1" lang="ja-JP" altLang="en-US" dirty="0"/>
          </a:p>
        </p:txBody>
      </p:sp>
      <p:sp>
        <p:nvSpPr>
          <p:cNvPr id="33" name="正方形/長方形 32"/>
          <p:cNvSpPr/>
          <p:nvPr/>
        </p:nvSpPr>
        <p:spPr>
          <a:xfrm>
            <a:off x="9575673" y="4393354"/>
            <a:ext cx="853119" cy="646331"/>
          </a:xfrm>
          <a:prstGeom prst="rect">
            <a:avLst/>
          </a:prstGeom>
        </p:spPr>
        <p:txBody>
          <a:bodyPr wrap="none">
            <a:spAutoFit/>
          </a:bodyPr>
          <a:lstStyle/>
          <a:p>
            <a:r>
              <a:rPr kumimoji="1" lang="pl-PL" altLang="ja-JP" sz="3600" dirty="0">
                <a:solidFill>
                  <a:srgbClr val="00B0F0"/>
                </a:solidFill>
              </a:rPr>
              <a:t>3x7</a:t>
            </a:r>
            <a:endParaRPr lang="ja-JP" altLang="en-US" sz="3600" dirty="0"/>
          </a:p>
        </p:txBody>
      </p:sp>
      <p:sp>
        <p:nvSpPr>
          <p:cNvPr id="34" name="正方形/長方形 33"/>
          <p:cNvSpPr/>
          <p:nvPr/>
        </p:nvSpPr>
        <p:spPr>
          <a:xfrm>
            <a:off x="8484356" y="4393354"/>
            <a:ext cx="853119" cy="646331"/>
          </a:xfrm>
          <a:prstGeom prst="rect">
            <a:avLst/>
          </a:prstGeom>
        </p:spPr>
        <p:txBody>
          <a:bodyPr wrap="none">
            <a:spAutoFit/>
          </a:bodyPr>
          <a:lstStyle/>
          <a:p>
            <a:r>
              <a:rPr kumimoji="1" lang="en-US" altLang="ja-JP" sz="3600" dirty="0">
                <a:solidFill>
                  <a:srgbClr val="00B050"/>
                </a:solidFill>
              </a:rPr>
              <a:t>1</a:t>
            </a:r>
            <a:r>
              <a:rPr kumimoji="1" lang="pl-PL" altLang="ja-JP" sz="3600" dirty="0">
                <a:solidFill>
                  <a:srgbClr val="00B050"/>
                </a:solidFill>
              </a:rPr>
              <a:t>x4</a:t>
            </a:r>
            <a:endParaRPr lang="ja-JP" altLang="en-US" sz="3600" dirty="0"/>
          </a:p>
        </p:txBody>
      </p:sp>
      <p:sp>
        <p:nvSpPr>
          <p:cNvPr id="35" name="正方形/長方形 34"/>
          <p:cNvSpPr/>
          <p:nvPr/>
        </p:nvSpPr>
        <p:spPr>
          <a:xfrm>
            <a:off x="9587667" y="4948809"/>
            <a:ext cx="853119" cy="646331"/>
          </a:xfrm>
          <a:prstGeom prst="rect">
            <a:avLst/>
          </a:prstGeom>
        </p:spPr>
        <p:txBody>
          <a:bodyPr wrap="none">
            <a:spAutoFit/>
          </a:bodyPr>
          <a:lstStyle/>
          <a:p>
            <a:r>
              <a:rPr kumimoji="1" lang="pl-PL" altLang="ja-JP" sz="3600" dirty="0">
                <a:solidFill>
                  <a:srgbClr val="00B0F0"/>
                </a:solidFill>
              </a:rPr>
              <a:t>2x7</a:t>
            </a:r>
            <a:endParaRPr lang="ja-JP" altLang="en-US" sz="3600" dirty="0"/>
          </a:p>
        </p:txBody>
      </p:sp>
      <p:sp>
        <p:nvSpPr>
          <p:cNvPr id="36" name="正方形/長方形 35"/>
          <p:cNvSpPr/>
          <p:nvPr/>
        </p:nvSpPr>
        <p:spPr>
          <a:xfrm>
            <a:off x="8475911" y="4948809"/>
            <a:ext cx="853119" cy="646331"/>
          </a:xfrm>
          <a:prstGeom prst="rect">
            <a:avLst/>
          </a:prstGeom>
        </p:spPr>
        <p:txBody>
          <a:bodyPr wrap="none">
            <a:spAutoFit/>
          </a:bodyPr>
          <a:lstStyle/>
          <a:p>
            <a:r>
              <a:rPr kumimoji="1" lang="en-US" altLang="ja-JP" sz="3600" dirty="0">
                <a:solidFill>
                  <a:srgbClr val="00B050"/>
                </a:solidFill>
              </a:rPr>
              <a:t>2</a:t>
            </a:r>
            <a:r>
              <a:rPr kumimoji="1" lang="pl-PL" altLang="ja-JP" sz="3600" dirty="0">
                <a:solidFill>
                  <a:srgbClr val="00B050"/>
                </a:solidFill>
              </a:rPr>
              <a:t>x4</a:t>
            </a:r>
            <a:endParaRPr lang="ja-JP" altLang="en-US" sz="3600" dirty="0"/>
          </a:p>
        </p:txBody>
      </p:sp>
      <p:sp>
        <p:nvSpPr>
          <p:cNvPr id="37" name="テキスト ボックス 36"/>
          <p:cNvSpPr txBox="1"/>
          <p:nvPr/>
        </p:nvSpPr>
        <p:spPr>
          <a:xfrm>
            <a:off x="10680698" y="4928419"/>
            <a:ext cx="1167038" cy="646331"/>
          </a:xfrm>
          <a:prstGeom prst="rect">
            <a:avLst/>
          </a:prstGeom>
          <a:noFill/>
        </p:spPr>
        <p:txBody>
          <a:bodyPr wrap="square" rtlCol="0">
            <a:spAutoFit/>
          </a:bodyPr>
          <a:lstStyle/>
          <a:p>
            <a:pPr lvl="0"/>
            <a:r>
              <a:rPr kumimoji="1" lang="en-US" altLang="ja-JP" sz="3600" dirty="0"/>
              <a:t>22</a:t>
            </a:r>
            <a:r>
              <a:rPr kumimoji="1" lang="ja-JP" altLang="en-US" sz="3600" dirty="0"/>
              <a:t>点</a:t>
            </a:r>
            <a:endParaRPr kumimoji="1" lang="pl-PL" altLang="ja-JP" sz="3600" dirty="0">
              <a:solidFill>
                <a:srgbClr val="000000"/>
              </a:solidFill>
            </a:endParaRPr>
          </a:p>
        </p:txBody>
      </p:sp>
      <p:sp>
        <p:nvSpPr>
          <p:cNvPr id="38" name="テキスト ボックス 37"/>
          <p:cNvSpPr txBox="1"/>
          <p:nvPr/>
        </p:nvSpPr>
        <p:spPr>
          <a:xfrm>
            <a:off x="10680698" y="3821201"/>
            <a:ext cx="1167038" cy="646331"/>
          </a:xfrm>
          <a:prstGeom prst="rect">
            <a:avLst/>
          </a:prstGeom>
          <a:noFill/>
        </p:spPr>
        <p:txBody>
          <a:bodyPr wrap="square" rtlCol="0">
            <a:spAutoFit/>
          </a:bodyPr>
          <a:lstStyle/>
          <a:p>
            <a:pPr lvl="0"/>
            <a:r>
              <a:rPr kumimoji="1" lang="pl-PL" altLang="ja-JP" sz="3600" dirty="0">
                <a:solidFill>
                  <a:srgbClr val="000000"/>
                </a:solidFill>
              </a:rPr>
              <a:t>19</a:t>
            </a:r>
            <a:r>
              <a:rPr kumimoji="1" lang="ja-JP" altLang="en-US" sz="3600" dirty="0">
                <a:solidFill>
                  <a:srgbClr val="000000"/>
                </a:solidFill>
              </a:rPr>
              <a:t>点</a:t>
            </a:r>
            <a:endParaRPr kumimoji="1" lang="pl-PL" altLang="ja-JP" sz="3600" dirty="0">
              <a:solidFill>
                <a:srgbClr val="000000"/>
              </a:solidFill>
            </a:endParaRPr>
          </a:p>
        </p:txBody>
      </p:sp>
      <p:sp>
        <p:nvSpPr>
          <p:cNvPr id="39" name="テキスト ボックス 38"/>
          <p:cNvSpPr txBox="1"/>
          <p:nvPr/>
        </p:nvSpPr>
        <p:spPr>
          <a:xfrm>
            <a:off x="10683445" y="4393353"/>
            <a:ext cx="1167038" cy="646331"/>
          </a:xfrm>
          <a:prstGeom prst="rect">
            <a:avLst/>
          </a:prstGeom>
          <a:noFill/>
        </p:spPr>
        <p:txBody>
          <a:bodyPr wrap="square" rtlCol="0">
            <a:spAutoFit/>
          </a:bodyPr>
          <a:lstStyle/>
          <a:p>
            <a:pPr lvl="0"/>
            <a:r>
              <a:rPr kumimoji="1" lang="en-US" altLang="ja-JP" sz="3600" dirty="0">
                <a:solidFill>
                  <a:srgbClr val="000000"/>
                </a:solidFill>
              </a:rPr>
              <a:t>25</a:t>
            </a:r>
            <a:r>
              <a:rPr kumimoji="1" lang="ja-JP" altLang="en-US" sz="3600" dirty="0">
                <a:solidFill>
                  <a:srgbClr val="000000"/>
                </a:solidFill>
              </a:rPr>
              <a:t>点</a:t>
            </a:r>
            <a:endParaRPr kumimoji="1" lang="pl-PL" altLang="ja-JP" sz="3600" dirty="0">
              <a:solidFill>
                <a:srgbClr val="000000"/>
              </a:solidFill>
            </a:endParaRPr>
          </a:p>
        </p:txBody>
      </p:sp>
    </p:spTree>
    <p:extLst>
      <p:ext uri="{BB962C8B-B14F-4D97-AF65-F5344CB8AC3E}">
        <p14:creationId xmlns:p14="http://schemas.microsoft.com/office/powerpoint/2010/main" val="3355282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iterate type="lt">
                                    <p:tmPct val="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iterate type="lt">
                                    <p:tmPct val="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1" nodeType="withEffect">
                                  <p:stCondLst>
                                    <p:cond delay="0"/>
                                  </p:stCondLst>
                                  <p:iterate type="lt">
                                    <p:tmPct val="0"/>
                                  </p:iterate>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iterate type="lt">
                                    <p:tmPct val="0"/>
                                  </p:iterate>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iterate type="lt">
                                    <p:tmPct val="0"/>
                                  </p:iterate>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iterate type="lt">
                                    <p:tmPct val="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iterate type="lt">
                                    <p:tmPct val="0"/>
                                  </p:iterate>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0"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3"/>
                                        </p:tgtEl>
                                        <p:attrNameLst>
                                          <p:attrName>ppt_x</p:attrName>
                                          <p:attrName>ppt_y</p:attrName>
                                        </p:attrNameLst>
                                      </p:cBhvr>
                                    </p:animMotion>
                                    <p:animRot by="1500000">
                                      <p:cBhvr>
                                        <p:cTn id="54" dur="125" fill="hold">
                                          <p:stCondLst>
                                            <p:cond delay="0"/>
                                          </p:stCondLst>
                                        </p:cTn>
                                        <p:tgtEl>
                                          <p:spTgt spid="23"/>
                                        </p:tgtEl>
                                        <p:attrNameLst>
                                          <p:attrName>r</p:attrName>
                                        </p:attrNameLst>
                                      </p:cBhvr>
                                    </p:animRot>
                                    <p:animRot by="-1500000">
                                      <p:cBhvr>
                                        <p:cTn id="55" dur="125" fill="hold">
                                          <p:stCondLst>
                                            <p:cond delay="125"/>
                                          </p:stCondLst>
                                        </p:cTn>
                                        <p:tgtEl>
                                          <p:spTgt spid="23"/>
                                        </p:tgtEl>
                                        <p:attrNameLst>
                                          <p:attrName>r</p:attrName>
                                        </p:attrNameLst>
                                      </p:cBhvr>
                                    </p:animRot>
                                    <p:animRot by="-1500000">
                                      <p:cBhvr>
                                        <p:cTn id="56" dur="125" fill="hold">
                                          <p:stCondLst>
                                            <p:cond delay="250"/>
                                          </p:stCondLst>
                                        </p:cTn>
                                        <p:tgtEl>
                                          <p:spTgt spid="23"/>
                                        </p:tgtEl>
                                        <p:attrNameLst>
                                          <p:attrName>r</p:attrName>
                                        </p:attrNameLst>
                                      </p:cBhvr>
                                    </p:animRot>
                                    <p:animRot by="1500000">
                                      <p:cBhvr>
                                        <p:cTn id="57" dur="125" fill="hold">
                                          <p:stCondLst>
                                            <p:cond delay="375"/>
                                          </p:stCondLst>
                                        </p:cTn>
                                        <p:tgtEl>
                                          <p:spTgt spid="2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34" presetClass="emph" presetSubtype="0" fill="hold" grpId="0" nodeType="click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22"/>
                                        </p:tgtEl>
                                        <p:attrNameLst>
                                          <p:attrName>ppt_x</p:attrName>
                                          <p:attrName>ppt_y</p:attrName>
                                        </p:attrNameLst>
                                      </p:cBhvr>
                                    </p:animMotion>
                                    <p:animRot by="1500000">
                                      <p:cBhvr>
                                        <p:cTn id="62" dur="125" fill="hold">
                                          <p:stCondLst>
                                            <p:cond delay="0"/>
                                          </p:stCondLst>
                                        </p:cTn>
                                        <p:tgtEl>
                                          <p:spTgt spid="22"/>
                                        </p:tgtEl>
                                        <p:attrNameLst>
                                          <p:attrName>r</p:attrName>
                                        </p:attrNameLst>
                                      </p:cBhvr>
                                    </p:animRot>
                                    <p:animRot by="-1500000">
                                      <p:cBhvr>
                                        <p:cTn id="63" dur="125" fill="hold">
                                          <p:stCondLst>
                                            <p:cond delay="125"/>
                                          </p:stCondLst>
                                        </p:cTn>
                                        <p:tgtEl>
                                          <p:spTgt spid="22"/>
                                        </p:tgtEl>
                                        <p:attrNameLst>
                                          <p:attrName>r</p:attrName>
                                        </p:attrNameLst>
                                      </p:cBhvr>
                                    </p:animRot>
                                    <p:animRot by="-1500000">
                                      <p:cBhvr>
                                        <p:cTn id="64" dur="125" fill="hold">
                                          <p:stCondLst>
                                            <p:cond delay="250"/>
                                          </p:stCondLst>
                                        </p:cTn>
                                        <p:tgtEl>
                                          <p:spTgt spid="22"/>
                                        </p:tgtEl>
                                        <p:attrNameLst>
                                          <p:attrName>r</p:attrName>
                                        </p:attrNameLst>
                                      </p:cBhvr>
                                    </p:animRot>
                                    <p:animRot by="1500000">
                                      <p:cBhvr>
                                        <p:cTn id="65" dur="125" fill="hold">
                                          <p:stCondLst>
                                            <p:cond delay="375"/>
                                          </p:stCondLst>
                                        </p:cTn>
                                        <p:tgtEl>
                                          <p:spTgt spid="22"/>
                                        </p:tgtEl>
                                        <p:attrNameLst>
                                          <p:attrName>r</p:attrName>
                                        </p:attrNameLst>
                                      </p:cBhvr>
                                    </p:animRot>
                                  </p:childTnLst>
                                </p:cTn>
                              </p:par>
                            </p:childTnLst>
                          </p:cTn>
                        </p:par>
                      </p:childTnLst>
                    </p:cTn>
                  </p:par>
                  <p:par>
                    <p:cTn id="66" fill="hold">
                      <p:stCondLst>
                        <p:cond delay="indefinite"/>
                      </p:stCondLst>
                      <p:childTnLst>
                        <p:par>
                          <p:cTn id="67" fill="hold">
                            <p:stCondLst>
                              <p:cond delay="0"/>
                            </p:stCondLst>
                            <p:childTnLst>
                              <p:par>
                                <p:cTn id="68"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69" dur="250" accel="50000" decel="50000" autoRev="1" fill="hold">
                                          <p:stCondLst>
                                            <p:cond delay="0"/>
                                          </p:stCondLst>
                                        </p:cTn>
                                        <p:tgtEl>
                                          <p:spTgt spid="13"/>
                                        </p:tgtEl>
                                        <p:attrNameLst>
                                          <p:attrName>ppt_x</p:attrName>
                                          <p:attrName>ppt_y</p:attrName>
                                        </p:attrNameLst>
                                      </p:cBhvr>
                                      <p:rCtr x="0" y="-3611"/>
                                    </p:animMotion>
                                    <p:animRot by="1500000">
                                      <p:cBhvr>
                                        <p:cTn id="70" dur="125" fill="hold">
                                          <p:stCondLst>
                                            <p:cond delay="0"/>
                                          </p:stCondLst>
                                        </p:cTn>
                                        <p:tgtEl>
                                          <p:spTgt spid="13"/>
                                        </p:tgtEl>
                                        <p:attrNameLst>
                                          <p:attrName>r</p:attrName>
                                        </p:attrNameLst>
                                      </p:cBhvr>
                                    </p:animRot>
                                    <p:animRot by="-1500000">
                                      <p:cBhvr>
                                        <p:cTn id="71" dur="125" fill="hold">
                                          <p:stCondLst>
                                            <p:cond delay="125"/>
                                          </p:stCondLst>
                                        </p:cTn>
                                        <p:tgtEl>
                                          <p:spTgt spid="13"/>
                                        </p:tgtEl>
                                        <p:attrNameLst>
                                          <p:attrName>r</p:attrName>
                                        </p:attrNameLst>
                                      </p:cBhvr>
                                    </p:animRot>
                                    <p:animRot by="-1500000">
                                      <p:cBhvr>
                                        <p:cTn id="72" dur="125" fill="hold">
                                          <p:stCondLst>
                                            <p:cond delay="250"/>
                                          </p:stCondLst>
                                        </p:cTn>
                                        <p:tgtEl>
                                          <p:spTgt spid="13"/>
                                        </p:tgtEl>
                                        <p:attrNameLst>
                                          <p:attrName>r</p:attrName>
                                        </p:attrNameLst>
                                      </p:cBhvr>
                                    </p:animRot>
                                    <p:animRot by="1500000">
                                      <p:cBhvr>
                                        <p:cTn id="73" dur="125" fill="hold">
                                          <p:stCondLst>
                                            <p:cond delay="375"/>
                                          </p:stCondLst>
                                        </p:cTn>
                                        <p:tgtEl>
                                          <p:spTgt spid="1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77" dur="250" accel="50000" decel="50000" autoRev="1" fill="hold">
                                          <p:stCondLst>
                                            <p:cond delay="0"/>
                                          </p:stCondLst>
                                        </p:cTn>
                                        <p:tgtEl>
                                          <p:spTgt spid="17"/>
                                        </p:tgtEl>
                                        <p:attrNameLst>
                                          <p:attrName>ppt_x</p:attrName>
                                          <p:attrName>ppt_y</p:attrName>
                                        </p:attrNameLst>
                                      </p:cBhvr>
                                      <p:rCtr x="0" y="-3611"/>
                                    </p:animMotion>
                                    <p:animRot by="1500000">
                                      <p:cBhvr>
                                        <p:cTn id="78" dur="125" fill="hold">
                                          <p:stCondLst>
                                            <p:cond delay="0"/>
                                          </p:stCondLst>
                                        </p:cTn>
                                        <p:tgtEl>
                                          <p:spTgt spid="17"/>
                                        </p:tgtEl>
                                        <p:attrNameLst>
                                          <p:attrName>r</p:attrName>
                                        </p:attrNameLst>
                                      </p:cBhvr>
                                    </p:animRot>
                                    <p:animRot by="-1500000">
                                      <p:cBhvr>
                                        <p:cTn id="79" dur="125" fill="hold">
                                          <p:stCondLst>
                                            <p:cond delay="125"/>
                                          </p:stCondLst>
                                        </p:cTn>
                                        <p:tgtEl>
                                          <p:spTgt spid="17"/>
                                        </p:tgtEl>
                                        <p:attrNameLst>
                                          <p:attrName>r</p:attrName>
                                        </p:attrNameLst>
                                      </p:cBhvr>
                                    </p:animRot>
                                    <p:animRot by="-1500000">
                                      <p:cBhvr>
                                        <p:cTn id="80" dur="125" fill="hold">
                                          <p:stCondLst>
                                            <p:cond delay="250"/>
                                          </p:stCondLst>
                                        </p:cTn>
                                        <p:tgtEl>
                                          <p:spTgt spid="17"/>
                                        </p:tgtEl>
                                        <p:attrNameLst>
                                          <p:attrName>r</p:attrName>
                                        </p:attrNameLst>
                                      </p:cBhvr>
                                    </p:animRot>
                                    <p:animRot by="1500000">
                                      <p:cBhvr>
                                        <p:cTn id="81" dur="125" fill="hold">
                                          <p:stCondLst>
                                            <p:cond delay="375"/>
                                          </p:stCondLst>
                                        </p:cTn>
                                        <p:tgtEl>
                                          <p:spTgt spid="17"/>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4" presetClass="emph" presetSubtype="0" fill="hold" grpId="0" nodeType="clickEffect">
                                  <p:stCondLst>
                                    <p:cond delay="0"/>
                                  </p:stCondLst>
                                  <p:iterate type="lt">
                                    <p:tmPct val="10000"/>
                                  </p:iterate>
                                  <p:childTnLst>
                                    <p:animMotion origin="layout" path="M 8.33333E-7 1.11022E-16 L 8.33333E-7 -0.07222 " pathEditMode="relative" rAng="0" ptsTypes="AA">
                                      <p:cBhvr>
                                        <p:cTn id="85" dur="250" accel="50000" decel="50000" autoRev="1" fill="hold">
                                          <p:stCondLst>
                                            <p:cond delay="0"/>
                                          </p:stCondLst>
                                        </p:cTn>
                                        <p:tgtEl>
                                          <p:spTgt spid="15"/>
                                        </p:tgtEl>
                                        <p:attrNameLst>
                                          <p:attrName>ppt_x</p:attrName>
                                          <p:attrName>ppt_y</p:attrName>
                                        </p:attrNameLst>
                                      </p:cBhvr>
                                      <p:rCtr x="0" y="-3611"/>
                                    </p:animMotion>
                                    <p:animRot by="1500000">
                                      <p:cBhvr>
                                        <p:cTn id="86" dur="125" fill="hold">
                                          <p:stCondLst>
                                            <p:cond delay="0"/>
                                          </p:stCondLst>
                                        </p:cTn>
                                        <p:tgtEl>
                                          <p:spTgt spid="15"/>
                                        </p:tgtEl>
                                        <p:attrNameLst>
                                          <p:attrName>r</p:attrName>
                                        </p:attrNameLst>
                                      </p:cBhvr>
                                    </p:animRot>
                                    <p:animRot by="-1500000">
                                      <p:cBhvr>
                                        <p:cTn id="87" dur="125" fill="hold">
                                          <p:stCondLst>
                                            <p:cond delay="125"/>
                                          </p:stCondLst>
                                        </p:cTn>
                                        <p:tgtEl>
                                          <p:spTgt spid="15"/>
                                        </p:tgtEl>
                                        <p:attrNameLst>
                                          <p:attrName>r</p:attrName>
                                        </p:attrNameLst>
                                      </p:cBhvr>
                                    </p:animRot>
                                    <p:animRot by="-1500000">
                                      <p:cBhvr>
                                        <p:cTn id="88" dur="125" fill="hold">
                                          <p:stCondLst>
                                            <p:cond delay="250"/>
                                          </p:stCondLst>
                                        </p:cTn>
                                        <p:tgtEl>
                                          <p:spTgt spid="15"/>
                                        </p:tgtEl>
                                        <p:attrNameLst>
                                          <p:attrName>r</p:attrName>
                                        </p:attrNameLst>
                                      </p:cBhvr>
                                    </p:animRot>
                                    <p:animRot by="1500000">
                                      <p:cBhvr>
                                        <p:cTn id="89" dur="125" fill="hold">
                                          <p:stCondLst>
                                            <p:cond delay="375"/>
                                          </p:stCondLst>
                                        </p:cTn>
                                        <p:tgtEl>
                                          <p:spTgt spid="15"/>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93" dur="250" accel="50000" decel="50000" autoRev="1" fill="hold">
                                          <p:stCondLst>
                                            <p:cond delay="0"/>
                                          </p:stCondLst>
                                        </p:cTn>
                                        <p:tgtEl>
                                          <p:spTgt spid="16"/>
                                        </p:tgtEl>
                                        <p:attrNameLst>
                                          <p:attrName>ppt_x</p:attrName>
                                          <p:attrName>ppt_y</p:attrName>
                                        </p:attrNameLst>
                                      </p:cBhvr>
                                      <p:rCtr x="0" y="-3611"/>
                                    </p:animMotion>
                                    <p:animRot by="1500000">
                                      <p:cBhvr>
                                        <p:cTn id="94" dur="125" fill="hold">
                                          <p:stCondLst>
                                            <p:cond delay="0"/>
                                          </p:stCondLst>
                                        </p:cTn>
                                        <p:tgtEl>
                                          <p:spTgt spid="16"/>
                                        </p:tgtEl>
                                        <p:attrNameLst>
                                          <p:attrName>r</p:attrName>
                                        </p:attrNameLst>
                                      </p:cBhvr>
                                    </p:animRot>
                                    <p:animRot by="-1500000">
                                      <p:cBhvr>
                                        <p:cTn id="95" dur="125" fill="hold">
                                          <p:stCondLst>
                                            <p:cond delay="125"/>
                                          </p:stCondLst>
                                        </p:cTn>
                                        <p:tgtEl>
                                          <p:spTgt spid="16"/>
                                        </p:tgtEl>
                                        <p:attrNameLst>
                                          <p:attrName>r</p:attrName>
                                        </p:attrNameLst>
                                      </p:cBhvr>
                                    </p:animRot>
                                    <p:animRot by="-1500000">
                                      <p:cBhvr>
                                        <p:cTn id="96" dur="125" fill="hold">
                                          <p:stCondLst>
                                            <p:cond delay="250"/>
                                          </p:stCondLst>
                                        </p:cTn>
                                        <p:tgtEl>
                                          <p:spTgt spid="16"/>
                                        </p:tgtEl>
                                        <p:attrNameLst>
                                          <p:attrName>r</p:attrName>
                                        </p:attrNameLst>
                                      </p:cBhvr>
                                    </p:animRot>
                                    <p:animRot by="1500000">
                                      <p:cBhvr>
                                        <p:cTn id="97" dur="125" fill="hold">
                                          <p:stCondLst>
                                            <p:cond delay="375"/>
                                          </p:stCondLst>
                                        </p:cTn>
                                        <p:tgtEl>
                                          <p:spTgt spid="16"/>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1" dur="250" accel="50000" decel="50000" autoRev="1" fill="hold">
                                          <p:stCondLst>
                                            <p:cond delay="0"/>
                                          </p:stCondLst>
                                        </p:cTn>
                                        <p:tgtEl>
                                          <p:spTgt spid="18"/>
                                        </p:tgtEl>
                                        <p:attrNameLst>
                                          <p:attrName>ppt_x</p:attrName>
                                          <p:attrName>ppt_y</p:attrName>
                                        </p:attrNameLst>
                                      </p:cBhvr>
                                      <p:rCtr x="0" y="-3611"/>
                                    </p:animMotion>
                                    <p:animRot by="1500000">
                                      <p:cBhvr>
                                        <p:cTn id="102" dur="125" fill="hold">
                                          <p:stCondLst>
                                            <p:cond delay="0"/>
                                          </p:stCondLst>
                                        </p:cTn>
                                        <p:tgtEl>
                                          <p:spTgt spid="18"/>
                                        </p:tgtEl>
                                        <p:attrNameLst>
                                          <p:attrName>r</p:attrName>
                                        </p:attrNameLst>
                                      </p:cBhvr>
                                    </p:animRot>
                                    <p:animRot by="-1500000">
                                      <p:cBhvr>
                                        <p:cTn id="103" dur="125" fill="hold">
                                          <p:stCondLst>
                                            <p:cond delay="125"/>
                                          </p:stCondLst>
                                        </p:cTn>
                                        <p:tgtEl>
                                          <p:spTgt spid="18"/>
                                        </p:tgtEl>
                                        <p:attrNameLst>
                                          <p:attrName>r</p:attrName>
                                        </p:attrNameLst>
                                      </p:cBhvr>
                                    </p:animRot>
                                    <p:animRot by="-1500000">
                                      <p:cBhvr>
                                        <p:cTn id="104" dur="125" fill="hold">
                                          <p:stCondLst>
                                            <p:cond delay="250"/>
                                          </p:stCondLst>
                                        </p:cTn>
                                        <p:tgtEl>
                                          <p:spTgt spid="18"/>
                                        </p:tgtEl>
                                        <p:attrNameLst>
                                          <p:attrName>r</p:attrName>
                                        </p:attrNameLst>
                                      </p:cBhvr>
                                    </p:animRot>
                                    <p:animRot by="1500000">
                                      <p:cBhvr>
                                        <p:cTn id="105" dur="125" fill="hold">
                                          <p:stCondLst>
                                            <p:cond delay="375"/>
                                          </p:stCondLst>
                                        </p:cTn>
                                        <p:tgtEl>
                                          <p:spTgt spid="18"/>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4" presetClass="emph" presetSubtype="0" fill="hold" grpId="0" nodeType="clickEffect">
                                  <p:stCondLst>
                                    <p:cond delay="0"/>
                                  </p:stCondLst>
                                  <p:iterate type="lt">
                                    <p:tmPct val="10000"/>
                                  </p:iterate>
                                  <p:childTnLst>
                                    <p:animMotion origin="layout" path="M 2.5E-6 1.11022E-16 L 2.5E-6 -0.07222 " pathEditMode="relative" rAng="0" ptsTypes="AA">
                                      <p:cBhvr>
                                        <p:cTn id="109" dur="250" accel="50000" decel="50000" autoRev="1" fill="hold">
                                          <p:stCondLst>
                                            <p:cond delay="0"/>
                                          </p:stCondLst>
                                        </p:cTn>
                                        <p:tgtEl>
                                          <p:spTgt spid="14"/>
                                        </p:tgtEl>
                                        <p:attrNameLst>
                                          <p:attrName>ppt_x</p:attrName>
                                          <p:attrName>ppt_y</p:attrName>
                                        </p:attrNameLst>
                                      </p:cBhvr>
                                      <p:rCtr x="0" y="-3611"/>
                                    </p:animMotion>
                                    <p:animRot by="1500000">
                                      <p:cBhvr>
                                        <p:cTn id="110" dur="125" fill="hold">
                                          <p:stCondLst>
                                            <p:cond delay="0"/>
                                          </p:stCondLst>
                                        </p:cTn>
                                        <p:tgtEl>
                                          <p:spTgt spid="14"/>
                                        </p:tgtEl>
                                        <p:attrNameLst>
                                          <p:attrName>r</p:attrName>
                                        </p:attrNameLst>
                                      </p:cBhvr>
                                    </p:animRot>
                                    <p:animRot by="-1500000">
                                      <p:cBhvr>
                                        <p:cTn id="111" dur="125" fill="hold">
                                          <p:stCondLst>
                                            <p:cond delay="125"/>
                                          </p:stCondLst>
                                        </p:cTn>
                                        <p:tgtEl>
                                          <p:spTgt spid="14"/>
                                        </p:tgtEl>
                                        <p:attrNameLst>
                                          <p:attrName>r</p:attrName>
                                        </p:attrNameLst>
                                      </p:cBhvr>
                                    </p:animRot>
                                    <p:animRot by="-1500000">
                                      <p:cBhvr>
                                        <p:cTn id="112" dur="125" fill="hold">
                                          <p:stCondLst>
                                            <p:cond delay="250"/>
                                          </p:stCondLst>
                                        </p:cTn>
                                        <p:tgtEl>
                                          <p:spTgt spid="14"/>
                                        </p:tgtEl>
                                        <p:attrNameLst>
                                          <p:attrName>r</p:attrName>
                                        </p:attrNameLst>
                                      </p:cBhvr>
                                    </p:animRot>
                                    <p:animRot by="1500000">
                                      <p:cBhvr>
                                        <p:cTn id="113" dur="125" fill="hold">
                                          <p:stCondLst>
                                            <p:cond delay="375"/>
                                          </p:stCondLst>
                                        </p:cTn>
                                        <p:tgtEl>
                                          <p:spTgt spid="14"/>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wipe(down)">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down)">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down)">
                                      <p:cBhvr>
                                        <p:cTn id="128" dur="500"/>
                                        <p:tgtEl>
                                          <p:spTgt spid="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left)">
                                      <p:cBhvr>
                                        <p:cTn id="133" dur="500"/>
                                        <p:tgtEl>
                                          <p:spTgt spid="9"/>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2"/>
                                        </p:tgtEl>
                                        <p:attrNameLst>
                                          <p:attrName>style.visibility</p:attrName>
                                        </p:attrNameLst>
                                      </p:cBhvr>
                                      <p:to>
                                        <p:strVal val="visible"/>
                                      </p:to>
                                    </p:set>
                                    <p:animEffect transition="in" filter="wipe(left)">
                                      <p:cBhvr>
                                        <p:cTn id="136" dur="500"/>
                                        <p:tgtEl>
                                          <p:spTgt spid="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down)">
                                      <p:cBhvr>
                                        <p:cTn id="141" dur="5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wipe(lef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wipe(down)">
                                      <p:cBhvr>
                                        <p:cTn id="149" dur="500"/>
                                        <p:tgtEl>
                                          <p:spTgt spid="2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wipe(down)">
                                      <p:cBhvr>
                                        <p:cTn id="157" dur="500"/>
                                        <p:tgtEl>
                                          <p:spTgt spid="27"/>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500"/>
                                        <p:tgtEl>
                                          <p:spTgt spid="34"/>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wipe(left)">
                                      <p:cBhvr>
                                        <p:cTn id="165" dur="500"/>
                                        <p:tgtEl>
                                          <p:spTgt spid="11"/>
                                        </p:tgtEl>
                                      </p:cBhvr>
                                    </p:animEffect>
                                  </p:childTnLst>
                                </p:cTn>
                              </p:par>
                              <p:par>
                                <p:cTn id="166" presetID="22" presetClass="entr" presetSubtype="8" fill="hold" grpId="0" nodeType="withEffect">
                                  <p:stCondLst>
                                    <p:cond delay="0"/>
                                  </p:stCondLst>
                                  <p:childTnLst>
                                    <p:set>
                                      <p:cBhvr>
                                        <p:cTn id="167" dur="1" fill="hold">
                                          <p:stCondLst>
                                            <p:cond delay="0"/>
                                          </p:stCondLst>
                                        </p:cTn>
                                        <p:tgtEl>
                                          <p:spTgt spid="10"/>
                                        </p:tgtEl>
                                        <p:attrNameLst>
                                          <p:attrName>style.visibility</p:attrName>
                                        </p:attrNameLst>
                                      </p:cBhvr>
                                      <p:to>
                                        <p:strVal val="visible"/>
                                      </p:to>
                                    </p:set>
                                    <p:animEffect transition="in" filter="wipe(left)">
                                      <p:cBhvr>
                                        <p:cTn id="168" dur="500"/>
                                        <p:tgtEl>
                                          <p:spTgt spid="10"/>
                                        </p:tgtEl>
                                      </p:cBhvr>
                                    </p:animEffect>
                                  </p:childTnLst>
                                </p:cTn>
                              </p:par>
                              <p:par>
                                <p:cTn id="169" presetID="1" presetClass="exit" presetSubtype="0" fill="hold" nodeType="withEffect">
                                  <p:stCondLst>
                                    <p:cond delay="0"/>
                                  </p:stCondLst>
                                  <p:childTnLst>
                                    <p:set>
                                      <p:cBhvr>
                                        <p:cTn id="170" dur="1" fill="hold">
                                          <p:stCondLst>
                                            <p:cond delay="0"/>
                                          </p:stCondLst>
                                        </p:cTn>
                                        <p:tgtEl>
                                          <p:spTgt spid="9"/>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4" fill="hold" grpId="0" nodeType="afterEffect">
                                  <p:stCondLst>
                                    <p:cond delay="250"/>
                                  </p:stCondLst>
                                  <p:childTnLst>
                                    <p:set>
                                      <p:cBhvr>
                                        <p:cTn id="175" dur="1" fill="hold">
                                          <p:stCondLst>
                                            <p:cond delay="0"/>
                                          </p:stCondLst>
                                        </p:cTn>
                                        <p:tgtEl>
                                          <p:spTgt spid="28"/>
                                        </p:tgtEl>
                                        <p:attrNameLst>
                                          <p:attrName>style.visibility</p:attrName>
                                        </p:attrNameLst>
                                      </p:cBhvr>
                                      <p:to>
                                        <p:strVal val="visible"/>
                                      </p:to>
                                    </p:set>
                                    <p:animEffect transition="in" filter="wipe(down)">
                                      <p:cBhvr>
                                        <p:cTn id="176" dur="500"/>
                                        <p:tgtEl>
                                          <p:spTgt spid="28"/>
                                        </p:tgtEl>
                                      </p:cBhvr>
                                    </p:animEffect>
                                  </p:childTnLst>
                                </p:cTn>
                              </p:par>
                              <p:par>
                                <p:cTn id="177" presetID="22" presetClass="entr" presetSubtype="4" fill="hold" grpId="0" nodeType="withEffect">
                                  <p:stCondLst>
                                    <p:cond delay="25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par>
                          <p:cTn id="180" fill="hold">
                            <p:stCondLst>
                              <p:cond delay="1250"/>
                            </p:stCondLst>
                            <p:childTnLst>
                              <p:par>
                                <p:cTn id="181" presetID="22" presetClass="entr" presetSubtype="4" fill="hold" grpId="0" nodeType="afterEffect">
                                  <p:stCondLst>
                                    <p:cond delay="250"/>
                                  </p:stCondLst>
                                  <p:childTnLst>
                                    <p:set>
                                      <p:cBhvr>
                                        <p:cTn id="182" dur="1" fill="hold">
                                          <p:stCondLst>
                                            <p:cond delay="0"/>
                                          </p:stCondLst>
                                        </p:cTn>
                                        <p:tgtEl>
                                          <p:spTgt spid="29"/>
                                        </p:tgtEl>
                                        <p:attrNameLst>
                                          <p:attrName>style.visibility</p:attrName>
                                        </p:attrNameLst>
                                      </p:cBhvr>
                                      <p:to>
                                        <p:strVal val="visible"/>
                                      </p:to>
                                    </p:set>
                                    <p:animEffect transition="in" filter="wipe(down)">
                                      <p:cBhvr>
                                        <p:cTn id="183" dur="500"/>
                                        <p:tgtEl>
                                          <p:spTgt spid="29"/>
                                        </p:tgtEl>
                                      </p:cBhvr>
                                    </p:animEffect>
                                  </p:childTnLst>
                                </p:cTn>
                              </p:par>
                              <p:par>
                                <p:cTn id="184" presetID="22" presetClass="entr" presetSubtype="4" fill="hold" grpId="0" nodeType="withEffect">
                                  <p:stCondLst>
                                    <p:cond delay="25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childTnLst>
                          </p:cTn>
                        </p:par>
                        <p:par>
                          <p:cTn id="187" fill="hold">
                            <p:stCondLst>
                              <p:cond delay="2000"/>
                            </p:stCondLst>
                            <p:childTnLst>
                              <p:par>
                                <p:cTn id="188" presetID="22" presetClass="entr" presetSubtype="4" fill="hold" grpId="0" nodeType="afterEffect">
                                  <p:stCondLst>
                                    <p:cond delay="25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par>
                                <p:cTn id="191" presetID="22" presetClass="entr" presetSubtype="4" fill="hold" grpId="0" nodeType="withEffect">
                                  <p:stCondLst>
                                    <p:cond delay="250"/>
                                  </p:stCondLst>
                                  <p:childTnLst>
                                    <p:set>
                                      <p:cBhvr>
                                        <p:cTn id="192" dur="1" fill="hold">
                                          <p:stCondLst>
                                            <p:cond delay="0"/>
                                          </p:stCondLst>
                                        </p:cTn>
                                        <p:tgtEl>
                                          <p:spTgt spid="31"/>
                                        </p:tgtEl>
                                        <p:attrNameLst>
                                          <p:attrName>style.visibility</p:attrName>
                                        </p:attrNameLst>
                                      </p:cBhvr>
                                      <p:to>
                                        <p:strVal val="visible"/>
                                      </p:to>
                                    </p:set>
                                    <p:animEffect transition="in" filter="wipe(down)">
                                      <p:cBhvr>
                                        <p:cTn id="193" dur="500"/>
                                        <p:tgtEl>
                                          <p:spTgt spid="31"/>
                                        </p:tgtEl>
                                      </p:cBhvr>
                                    </p:animEffect>
                                  </p:childTnLst>
                                </p:cTn>
                              </p:par>
                            </p:childTnLst>
                          </p:cTn>
                        </p:par>
                      </p:childTnLst>
                    </p:cTn>
                  </p:par>
                  <p:par>
                    <p:cTn id="194" fill="hold">
                      <p:stCondLst>
                        <p:cond delay="indefinite"/>
                      </p:stCondLst>
                      <p:childTnLst>
                        <p:par>
                          <p:cTn id="195" fill="hold">
                            <p:stCondLst>
                              <p:cond delay="0"/>
                            </p:stCondLst>
                            <p:childTnLst>
                              <p:par>
                                <p:cTn id="196" presetID="15" presetClass="emph" presetSubtype="0" nodeType="clickEffect">
                                  <p:stCondLst>
                                    <p:cond delay="0"/>
                                  </p:stCondLst>
                                  <p:iterate type="lt">
                                    <p:tmAbs val="25"/>
                                  </p:iterate>
                                  <p:childTnLst>
                                    <p:set>
                                      <p:cBhvr override="childStyle">
                                        <p:cTn id="197" dur="indefinite"/>
                                        <p:tgtEl>
                                          <p:spTgt spid="25">
                                            <p:txEl>
                                              <p:pRg st="1" end="1"/>
                                            </p:txEl>
                                          </p:spTgt>
                                        </p:tgtEl>
                                        <p:attrNameLst>
                                          <p:attrName>style.fontWeight</p:attrName>
                                        </p:attrNameLst>
                                      </p:cBhvr>
                                      <p:to>
                                        <p:strVal val="bold"/>
                                      </p:to>
                                    </p:set>
                                  </p:childTnLst>
                                </p:cTn>
                              </p:par>
                              <p:par>
                                <p:cTn id="198" presetID="15" presetClass="emph" presetSubtype="0" nodeType="withEffect">
                                  <p:stCondLst>
                                    <p:cond delay="0"/>
                                  </p:stCondLst>
                                  <p:iterate type="lt">
                                    <p:tmAbs val="25"/>
                                  </p:iterate>
                                  <p:childTnLst>
                                    <p:set>
                                      <p:cBhvr override="childStyle">
                                        <p:cTn id="199" dur="indefinite"/>
                                        <p:tgtEl>
                                          <p:spTgt spid="25">
                                            <p:txEl>
                                              <p:pRg st="1" end="1"/>
                                            </p:txEl>
                                          </p:spTgt>
                                        </p:tgtEl>
                                        <p:attrNameLst>
                                          <p:attrName>style.fontWeight</p:attrName>
                                        </p:attrNameLst>
                                      </p:cBhvr>
                                      <p:to>
                                        <p:strVal val="bold"/>
                                      </p:to>
                                    </p:set>
                                  </p:childTnLst>
                                </p:cTn>
                              </p:par>
                              <p:par>
                                <p:cTn id="200" presetID="15" presetClass="emph" presetSubtype="0" nodeType="withEffect">
                                  <p:stCondLst>
                                    <p:cond delay="0"/>
                                  </p:stCondLst>
                                  <p:iterate type="lt">
                                    <p:tmAbs val="25"/>
                                  </p:iterate>
                                  <p:childTnLst>
                                    <p:set>
                                      <p:cBhvr override="childStyle">
                                        <p:cTn id="201" dur="indefinite"/>
                                        <p:tgtEl>
                                          <p:spTgt spid="25">
                                            <p:txEl>
                                              <p:pRg st="2" end="2"/>
                                            </p:txEl>
                                          </p:spTgt>
                                        </p:tgtEl>
                                        <p:attrNameLst>
                                          <p:attrName>style.fontWeight</p:attrName>
                                        </p:attrNameLst>
                                      </p:cBhvr>
                                      <p:to>
                                        <p:strVal val="bold"/>
                                      </p:to>
                                    </p:set>
                                  </p:childTnLst>
                                </p:cTn>
                              </p:par>
                              <p:par>
                                <p:cTn id="202" presetID="15" presetClass="emph" presetSubtype="0" nodeType="withEffect">
                                  <p:stCondLst>
                                    <p:cond delay="0"/>
                                  </p:stCondLst>
                                  <p:iterate type="lt">
                                    <p:tmAbs val="25"/>
                                  </p:iterate>
                                  <p:childTnLst>
                                    <p:set>
                                      <p:cBhvr override="childStyle">
                                        <p:cTn id="203" dur="indefinite"/>
                                        <p:tgtEl>
                                          <p:spTgt spid="25">
                                            <p:txEl>
                                              <p:pRg st="2" end="2"/>
                                            </p:txEl>
                                          </p:spTgt>
                                        </p:tgtEl>
                                        <p:attrNameLst>
                                          <p:attrName>style.fontWeight</p:attrName>
                                        </p:attrNameLst>
                                      </p:cBhvr>
                                      <p:to>
                                        <p:strVal val="bold"/>
                                      </p:to>
                                    </p:set>
                                  </p:childTnLst>
                                </p:cTn>
                              </p:par>
                              <p:par>
                                <p:cTn id="204" presetID="15" presetClass="emph" presetSubtype="0" nodeType="withEffect">
                                  <p:stCondLst>
                                    <p:cond delay="0"/>
                                  </p:stCondLst>
                                  <p:iterate type="lt">
                                    <p:tmAbs val="25"/>
                                  </p:iterate>
                                  <p:childTnLst>
                                    <p:set>
                                      <p:cBhvr override="childStyle">
                                        <p:cTn id="205" dur="indefinite"/>
                                        <p:tgtEl>
                                          <p:spTgt spid="25">
                                            <p:txEl>
                                              <p:pRg st="3" end="3"/>
                                            </p:txEl>
                                          </p:spTgt>
                                        </p:tgtEl>
                                        <p:attrNameLst>
                                          <p:attrName>style.fontWeight</p:attrName>
                                        </p:attrNameLst>
                                      </p:cBhvr>
                                      <p:to>
                                        <p:strVal val="bold"/>
                                      </p:to>
                                    </p:set>
                                  </p:childTnLst>
                                </p:cTn>
                              </p:par>
                              <p:par>
                                <p:cTn id="206" presetID="15" presetClass="emph" presetSubtype="0" nodeType="withEffect">
                                  <p:stCondLst>
                                    <p:cond delay="0"/>
                                  </p:stCondLst>
                                  <p:iterate type="lt">
                                    <p:tmAbs val="25"/>
                                  </p:iterate>
                                  <p:childTnLst>
                                    <p:set>
                                      <p:cBhvr override="childStyle">
                                        <p:cTn id="207" dur="indefinite"/>
                                        <p:tgtEl>
                                          <p:spTgt spid="25">
                                            <p:txEl>
                                              <p:pRg st="3" end="3"/>
                                            </p:txEl>
                                          </p:spTgt>
                                        </p:tgtEl>
                                        <p:attrNameLst>
                                          <p:attrName>style.fontWeight</p:attrName>
                                        </p:attrNameLst>
                                      </p:cBhvr>
                                      <p:to>
                                        <p:strVal val="bold"/>
                                      </p:to>
                                    </p:set>
                                  </p:childTnLst>
                                </p:cTn>
                              </p:par>
                              <p:par>
                                <p:cTn id="208" presetID="15" presetClass="emph" presetSubtype="0" nodeType="withEffect">
                                  <p:stCondLst>
                                    <p:cond delay="0"/>
                                  </p:stCondLst>
                                  <p:iterate type="lt">
                                    <p:tmAbs val="25"/>
                                  </p:iterate>
                                  <p:childTnLst>
                                    <p:set>
                                      <p:cBhvr override="childStyle">
                                        <p:cTn id="209" dur="indefinite"/>
                                        <p:tgtEl>
                                          <p:spTgt spid="25">
                                            <p:txEl>
                                              <p:pRg st="0" end="0"/>
                                            </p:txEl>
                                          </p:spTgt>
                                        </p:tgtEl>
                                        <p:attrNameLst>
                                          <p:attrName>style.fontWeight</p:attrName>
                                        </p:attrNameLst>
                                      </p:cBhvr>
                                      <p:to>
                                        <p:strVal val="bold"/>
                                      </p:to>
                                    </p:set>
                                  </p:childTnLst>
                                </p:cTn>
                              </p:par>
                              <p:par>
                                <p:cTn id="210" presetID="1" presetClass="exit" presetSubtype="0" fill="hold" nodeType="withEffect">
                                  <p:stCondLst>
                                    <p:cond delay="0"/>
                                  </p:stCondLst>
                                  <p:childTnLst>
                                    <p:set>
                                      <p:cBhvr>
                                        <p:cTn id="211" dur="1" fill="hold">
                                          <p:stCondLst>
                                            <p:cond delay="0"/>
                                          </p:stCondLst>
                                        </p:cTn>
                                        <p:tgtEl>
                                          <p:spTgt spid="11"/>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0"/>
                                        </p:tgtEl>
                                        <p:attrNameLst>
                                          <p:attrName>style.visibility</p:attrName>
                                        </p:attrNameLst>
                                      </p:cBhvr>
                                      <p:to>
                                        <p:strVal val="hidden"/>
                                      </p:to>
                                    </p:set>
                                  </p:childTnLst>
                                </p:cTn>
                              </p:par>
                              <p:par>
                                <p:cTn id="214" presetID="22" presetClass="entr" presetSubtype="8" fill="hold" grpId="0" nodeType="withEffect">
                                  <p:stCondLst>
                                    <p:cond delay="250"/>
                                  </p:stCondLst>
                                  <p:childTnLst>
                                    <p:set>
                                      <p:cBhvr>
                                        <p:cTn id="215" dur="1" fill="hold">
                                          <p:stCondLst>
                                            <p:cond delay="0"/>
                                          </p:stCondLst>
                                        </p:cTn>
                                        <p:tgtEl>
                                          <p:spTgt spid="37"/>
                                        </p:tgtEl>
                                        <p:attrNameLst>
                                          <p:attrName>style.visibility</p:attrName>
                                        </p:attrNameLst>
                                      </p:cBhvr>
                                      <p:to>
                                        <p:strVal val="visible"/>
                                      </p:to>
                                    </p:set>
                                    <p:animEffect transition="in" filter="wipe(left)">
                                      <p:cBhvr>
                                        <p:cTn id="216" dur="500"/>
                                        <p:tgtEl>
                                          <p:spTgt spid="37"/>
                                        </p:tgtEl>
                                      </p:cBhvr>
                                    </p:animEffect>
                                  </p:childTnLst>
                                </p:cTn>
                              </p:par>
                              <p:par>
                                <p:cTn id="217" presetID="22" presetClass="entr" presetSubtype="8" fill="hold" grpId="0" nodeType="withEffect">
                                  <p:stCondLst>
                                    <p:cond delay="250"/>
                                  </p:stCondLst>
                                  <p:childTnLst>
                                    <p:set>
                                      <p:cBhvr>
                                        <p:cTn id="218" dur="1" fill="hold">
                                          <p:stCondLst>
                                            <p:cond delay="0"/>
                                          </p:stCondLst>
                                        </p:cTn>
                                        <p:tgtEl>
                                          <p:spTgt spid="38"/>
                                        </p:tgtEl>
                                        <p:attrNameLst>
                                          <p:attrName>style.visibility</p:attrName>
                                        </p:attrNameLst>
                                      </p:cBhvr>
                                      <p:to>
                                        <p:strVal val="visible"/>
                                      </p:to>
                                    </p:set>
                                    <p:animEffect transition="in" filter="wipe(left)">
                                      <p:cBhvr>
                                        <p:cTn id="219" dur="500"/>
                                        <p:tgtEl>
                                          <p:spTgt spid="38"/>
                                        </p:tgtEl>
                                      </p:cBhvr>
                                    </p:animEffect>
                                  </p:childTnLst>
                                </p:cTn>
                              </p:par>
                              <p:par>
                                <p:cTn id="220" presetID="22" presetClass="entr" presetSubtype="8" fill="hold" grpId="0" nodeType="withEffect">
                                  <p:stCondLst>
                                    <p:cond delay="250"/>
                                  </p:stCondLst>
                                  <p:childTnLst>
                                    <p:set>
                                      <p:cBhvr>
                                        <p:cTn id="221" dur="1" fill="hold">
                                          <p:stCondLst>
                                            <p:cond delay="0"/>
                                          </p:stCondLst>
                                        </p:cTn>
                                        <p:tgtEl>
                                          <p:spTgt spid="39"/>
                                        </p:tgtEl>
                                        <p:attrNameLst>
                                          <p:attrName>style.visibility</p:attrName>
                                        </p:attrNameLst>
                                      </p:cBhvr>
                                      <p:to>
                                        <p:strVal val="visible"/>
                                      </p:to>
                                    </p:set>
                                    <p:animEffect transition="in" filter="wipe(left)">
                                      <p:cBhvr>
                                        <p:cTn id="2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20" grpId="0"/>
      <p:bldP spid="21" grpId="0"/>
      <p:bldP spid="22" grpId="0"/>
      <p:bldP spid="22" grpId="1"/>
      <p:bldP spid="23" grpId="0"/>
      <p:bldP spid="23" grpId="1"/>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１．はじめに</a:t>
            </a:r>
          </a:p>
        </p:txBody>
      </p:sp>
      <p:sp>
        <p:nvSpPr>
          <p:cNvPr id="4" name="スライド番号プレースホルダー 3"/>
          <p:cNvSpPr>
            <a:spLocks noGrp="1"/>
          </p:cNvSpPr>
          <p:nvPr>
            <p:ph type="sldNum" sz="quarter" idx="12"/>
          </p:nvPr>
        </p:nvSpPr>
        <p:spPr/>
        <p:txBody>
          <a:bodyPr/>
          <a:lstStyle/>
          <a:p>
            <a:fld id="{80E840A7-A529-4127-8237-A9484F397FB9}" type="slidenum">
              <a:rPr kumimoji="1" lang="ja-JP" altLang="en-US" smtClean="0"/>
              <a:t>8</a:t>
            </a:fld>
            <a:r>
              <a:rPr kumimoji="1" lang="en-US" altLang="ja-JP" dirty="0"/>
              <a:t> /27</a:t>
            </a:r>
            <a:endParaRPr kumimoji="1" lang="ja-JP" altLang="en-US" dirty="0"/>
          </a:p>
        </p:txBody>
      </p:sp>
      <p:sp>
        <p:nvSpPr>
          <p:cNvPr id="5" name="テキスト ボックス 4"/>
          <p:cNvSpPr txBox="1"/>
          <p:nvPr/>
        </p:nvSpPr>
        <p:spPr>
          <a:xfrm>
            <a:off x="2024742" y="2057400"/>
            <a:ext cx="9546771" cy="646331"/>
          </a:xfrm>
          <a:prstGeom prst="rect">
            <a:avLst/>
          </a:prstGeom>
          <a:noFill/>
        </p:spPr>
        <p:txBody>
          <a:bodyPr wrap="square" rtlCol="0">
            <a:spAutoFit/>
          </a:bodyPr>
          <a:lstStyle/>
          <a:p>
            <a:r>
              <a:rPr kumimoji="1" lang="ja-JP" altLang="en-US" sz="3600" dirty="0"/>
              <a:t>ボルダ得点方式は</a:t>
            </a:r>
            <a:r>
              <a:rPr kumimoji="1" lang="ja-JP" altLang="en-US" sz="3600" dirty="0">
                <a:solidFill>
                  <a:srgbClr val="FF0000"/>
                </a:solidFill>
              </a:rPr>
              <a:t>複数人</a:t>
            </a:r>
            <a:r>
              <a:rPr kumimoji="1" lang="ja-JP" altLang="en-US" sz="3600" dirty="0"/>
              <a:t>の意見集約方法</a:t>
            </a:r>
          </a:p>
        </p:txBody>
      </p:sp>
      <p:sp>
        <p:nvSpPr>
          <p:cNvPr id="7" name="テキスト ボックス 6"/>
          <p:cNvSpPr txBox="1"/>
          <p:nvPr/>
        </p:nvSpPr>
        <p:spPr>
          <a:xfrm>
            <a:off x="2231570" y="3598148"/>
            <a:ext cx="9546771" cy="646331"/>
          </a:xfrm>
          <a:prstGeom prst="rect">
            <a:avLst/>
          </a:prstGeom>
          <a:noFill/>
        </p:spPr>
        <p:txBody>
          <a:bodyPr wrap="square" rtlCol="0">
            <a:spAutoFit/>
          </a:bodyPr>
          <a:lstStyle/>
          <a:p>
            <a:r>
              <a:rPr kumimoji="1" lang="ja-JP" altLang="en-US" sz="3600" dirty="0"/>
              <a:t>５段階評価システムの代わりにはならない</a:t>
            </a:r>
          </a:p>
        </p:txBody>
      </p:sp>
      <p:sp>
        <p:nvSpPr>
          <p:cNvPr id="8" name="テキスト ボックス 7"/>
          <p:cNvSpPr txBox="1"/>
          <p:nvPr/>
        </p:nvSpPr>
        <p:spPr>
          <a:xfrm>
            <a:off x="3284972" y="4935804"/>
            <a:ext cx="6226629" cy="1200329"/>
          </a:xfrm>
          <a:prstGeom prst="rect">
            <a:avLst/>
          </a:prstGeom>
          <a:noFill/>
        </p:spPr>
        <p:txBody>
          <a:bodyPr wrap="square" rtlCol="0">
            <a:spAutoFit/>
          </a:bodyPr>
          <a:lstStyle/>
          <a:p>
            <a:r>
              <a:rPr kumimoji="1" lang="ja-JP" altLang="en-US" sz="3600" dirty="0"/>
              <a:t>ボルダ得点方式を応用して</a:t>
            </a:r>
            <a:endParaRPr kumimoji="1" lang="en-US" altLang="ja-JP" sz="3600" dirty="0"/>
          </a:p>
          <a:p>
            <a:r>
              <a:rPr kumimoji="1" lang="ja-JP" altLang="en-US" sz="3600" dirty="0"/>
              <a:t>多元的評価システムを開発</a:t>
            </a:r>
          </a:p>
        </p:txBody>
      </p:sp>
      <p:sp>
        <p:nvSpPr>
          <p:cNvPr id="9" name="下矢印 8"/>
          <p:cNvSpPr/>
          <p:nvPr/>
        </p:nvSpPr>
        <p:spPr>
          <a:xfrm>
            <a:off x="5319764" y="2717854"/>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5319764" y="4195800"/>
            <a:ext cx="1480457" cy="76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3642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0" grpId="0" animBg="1"/>
    </p:bldLst>
  </p:timing>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5563</TotalTime>
  <Words>7360</Words>
  <Application>Microsoft Office PowerPoint</Application>
  <PresentationFormat>ワイド画面</PresentationFormat>
  <Paragraphs>866</Paragraphs>
  <Slides>76</Slides>
  <Notes>72</Notes>
  <HiddenSlides>7</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76</vt:i4>
      </vt:variant>
    </vt:vector>
  </HeadingPairs>
  <TitlesOfParts>
    <vt:vector size="84" baseType="lpstr">
      <vt:lpstr>ＭＳ Ｐゴシック</vt:lpstr>
      <vt:lpstr>新細明體</vt:lpstr>
      <vt:lpstr>Yu Gothic</vt:lpstr>
      <vt:lpstr>Yu Gothic</vt:lpstr>
      <vt:lpstr>Arial</vt:lpstr>
      <vt:lpstr>Calibri</vt:lpstr>
      <vt:lpstr>Calibri Light</vt:lpstr>
      <vt:lpstr>レトロスペクト</vt:lpstr>
      <vt:lpstr>ボルダ得点を利用した 多元的評価システムの開発</vt:lpstr>
      <vt:lpstr>１．はじめに</vt:lpstr>
      <vt:lpstr>１．はじめに</vt:lpstr>
      <vt:lpstr>１．はじめに</vt:lpstr>
      <vt:lpstr>１．はじめに</vt:lpstr>
      <vt:lpstr>１．はじめに</vt:lpstr>
      <vt:lpstr>１．はじめに</vt:lpstr>
      <vt:lpstr>１．はじめに</vt:lpstr>
      <vt:lpstr>１．はじめに</vt:lpstr>
      <vt:lpstr>１．はじめに</vt:lpstr>
      <vt:lpstr>２．実験方法</vt:lpstr>
      <vt:lpstr>２．実験方法</vt:lpstr>
      <vt:lpstr>２．実験方法</vt:lpstr>
      <vt:lpstr>PowerPoint プレゼンテーション</vt:lpstr>
      <vt:lpstr>２．実験方法</vt:lpstr>
      <vt:lpstr>５段階で評価</vt:lpstr>
      <vt:lpstr>多元的に評価</vt:lpstr>
      <vt:lpstr>３．実験結果</vt:lpstr>
      <vt:lpstr>4．考察　</vt:lpstr>
      <vt:lpstr>４．考察</vt:lpstr>
      <vt:lpstr>４．考察</vt:lpstr>
      <vt:lpstr>４．考察</vt:lpstr>
      <vt:lpstr>４．考察</vt:lpstr>
      <vt:lpstr>４．考察</vt:lpstr>
      <vt:lpstr>５．今後の課題</vt:lpstr>
      <vt:lpstr>５．今後の課題</vt:lpstr>
      <vt:lpstr>６．まとめ</vt:lpstr>
      <vt:lpstr>PowerPoint プレゼンテーション</vt:lpstr>
      <vt:lpstr>例：じゃらんの５段階評価システム</vt:lpstr>
      <vt:lpstr>多元的評価システムの使用例</vt:lpstr>
      <vt:lpstr>多元的評価システムの使用例</vt:lpstr>
      <vt:lpstr>実験の様子</vt:lpstr>
      <vt:lpstr>スライダの始まりを左右に振り分けた</vt:lpstr>
      <vt:lpstr>数当てゲームを具体的に表現</vt:lpstr>
      <vt:lpstr>数当てゲームを具体的に表現</vt:lpstr>
      <vt:lpstr>６．研究の展望</vt:lpstr>
      <vt:lpstr>１．はじめに</vt:lpstr>
      <vt:lpstr>１．はじめに</vt:lpstr>
      <vt:lpstr>１．はじめに</vt:lpstr>
      <vt:lpstr>１．はじめに  視覚的にわかりやすく改造</vt:lpstr>
      <vt:lpstr>２．実験方法</vt:lpstr>
      <vt:lpstr>４．考察　もうちょい具体的に</vt:lpstr>
      <vt:lpstr>４．考察</vt:lpstr>
      <vt:lpstr>５段階評価は信頼できない！   </vt:lpstr>
      <vt:lpstr>５段階評価は信頼できない！   </vt:lpstr>
      <vt:lpstr>なぜこのような問題が発生するか？</vt:lpstr>
      <vt:lpstr>推移性とは？</vt:lpstr>
      <vt:lpstr>推移性とは？</vt:lpstr>
      <vt:lpstr>推移性とは？</vt:lpstr>
      <vt:lpstr>ボルダルールとは？</vt:lpstr>
      <vt:lpstr>ボルダルールとは？</vt:lpstr>
      <vt:lpstr>ボルダルールとは？</vt:lpstr>
      <vt:lpstr>ボルダルールとは？</vt:lpstr>
      <vt:lpstr>ボルダルールとは？</vt:lpstr>
      <vt:lpstr>ボルダルールの欠点</vt:lpstr>
      <vt:lpstr>ボルダルールの欠点</vt:lpstr>
      <vt:lpstr>ボルダルールの欠点</vt:lpstr>
      <vt:lpstr>多元的評価システムの開発 （独自ルール）</vt:lpstr>
      <vt:lpstr>ボルダルールの欠点</vt:lpstr>
      <vt:lpstr>多元的評価システムの開発 （独自ルール）</vt:lpstr>
      <vt:lpstr>多元的評価システムの開発 （独自ルール）</vt:lpstr>
      <vt:lpstr>本研究の課題</vt:lpstr>
      <vt:lpstr>本研究の課題</vt:lpstr>
      <vt:lpstr>本研究の課題</vt:lpstr>
      <vt:lpstr>数当てゲームのルール説明</vt:lpstr>
      <vt:lpstr>数当てゲームのルール説明</vt:lpstr>
      <vt:lpstr>PowerPoint プレゼンテーション</vt:lpstr>
      <vt:lpstr>６つのボタンを評価する</vt:lpstr>
      <vt:lpstr>５段階で評価</vt:lpstr>
      <vt:lpstr>多元的に評価</vt:lpstr>
      <vt:lpstr>実験結果</vt:lpstr>
      <vt:lpstr>今後の課題</vt:lpstr>
      <vt:lpstr>今後の課題</vt:lpstr>
      <vt:lpstr>気づいたこと</vt:lpstr>
      <vt:lpstr>気づいたこと</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ボルダ得点を利用した多元的評価システムの開発</dc:title>
  <dc:creator>623xp</dc:creator>
  <cp:lastModifiedBy>623xperia@gmail.com</cp:lastModifiedBy>
  <cp:revision>358</cp:revision>
  <dcterms:created xsi:type="dcterms:W3CDTF">2016-11-06T04:39:11Z</dcterms:created>
  <dcterms:modified xsi:type="dcterms:W3CDTF">2016-11-30T15:58:20Z</dcterms:modified>
</cp:coreProperties>
</file>